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7" r:id="rId2"/>
    <p:sldId id="258" r:id="rId3"/>
    <p:sldId id="259" r:id="rId4"/>
    <p:sldId id="260" r:id="rId5"/>
    <p:sldId id="261" r:id="rId6"/>
    <p:sldId id="1100" r:id="rId7"/>
    <p:sldId id="1096" r:id="rId8"/>
    <p:sldId id="1097" r:id="rId9"/>
    <p:sldId id="1099" r:id="rId10"/>
    <p:sldId id="1087" r:id="rId11"/>
    <p:sldId id="1090" r:id="rId12"/>
    <p:sldId id="1091" r:id="rId13"/>
    <p:sldId id="256" r:id="rId14"/>
    <p:sldId id="264" r:id="rId15"/>
    <p:sldId id="265" r:id="rId16"/>
    <p:sldId id="266" r:id="rId17"/>
    <p:sldId id="267" r:id="rId18"/>
    <p:sldId id="268" r:id="rId19"/>
    <p:sldId id="269" r:id="rId20"/>
    <p:sldId id="270" r:id="rId21"/>
    <p:sldId id="271" r:id="rId22"/>
    <p:sldId id="263" r:id="rId23"/>
    <p:sldId id="272" r:id="rId24"/>
    <p:sldId id="274" r:id="rId25"/>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C3E57EA-16CF-B7C5-2428-D6184241C0DC}" name="Gim Gonzales" initials="GG" userId="S::ggonzales@student.hult.edu::7027779a-b69e-49cc-bf66-d3cc786f8980"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EEF4"/>
    <a:srgbClr val="EEEFF4"/>
    <a:srgbClr val="EFEFF5"/>
    <a:srgbClr val="FBF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67B028-D64D-47EE-8AFB-44F0B5BC7136}" v="3" dt="2024-12-06T05:06:17.603"/>
    <p1510:client id="{5B8F0F80-276B-3533-42EE-85F1C742EEA4}" v="1" dt="2024-12-06T19:53:38.602"/>
    <p1510:client id="{627EEEC6-74B6-41FD-24BB-77D143767C08}" v="9" dt="2024-12-06T14:46:11.710"/>
    <p1510:client id="{6A976E77-FD57-2679-966B-95F79683FCFB}" v="580" dt="2024-12-06T20:14:38.803"/>
    <p1510:client id="{711F626C-0492-2600-8DD4-30FA43B5B549}" v="619" dt="2024-12-06T19:32:27.578"/>
    <p1510:client id="{73CC6881-F9E6-CE06-59A6-6E4685E8AAE4}" v="63" dt="2024-12-06T22:14:26.042"/>
    <p1510:client id="{77AB9F55-8EDF-7CE3-3F5D-8F3CF8239748}" v="30" dt="2024-12-06T19:39:29.499"/>
    <p1510:client id="{7D42CE28-D00E-C86E-0E89-4D7A2CDD0C20}" v="15" dt="2024-12-06T23:10:51.401"/>
    <p1510:client id="{800CFA2C-AF8E-4AF4-99BE-6D64FF2F9099}" v="27" dt="2024-12-06T03:59:13.827"/>
    <p1510:client id="{840565C1-8325-5ACF-0B23-C212B3962958}" v="2" dt="2024-12-06T21:06:18.463"/>
    <p1510:client id="{B1AEA002-2D9D-78F6-6600-50F769BBAD62}" v="168" dt="2024-12-06T19:48:05.329"/>
    <p1510:client id="{B4E83933-7347-7FCA-25FD-DE599B1499A1}" v="6" dt="2024-12-06T15:58:43.339"/>
    <p1510:client id="{C7BC84A7-F717-946F-1574-787D9D67A44E}" v="199" dt="2024-12-06T18:22:38.772"/>
    <p1510:client id="{C9779AAB-65CF-560D-2C32-3D191FF88DC3}" v="24" dt="2024-12-06T22:14:52.389"/>
    <p1510:client id="{DAD44A0F-87AC-E333-9D65-787729C47586}" v="136" dt="2024-12-06T21:21:58.232"/>
    <p1510:client id="{DCDE076D-88A3-C366-BCCA-942481A0DB15}" v="281" dt="2024-12-06T15:47:05.058"/>
    <p1510:client id="{E4F6EFDE-252F-4CF3-940B-8257F229A7DC}" v="18" dt="2024-12-05T18:45:09.8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37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71BD09-6A33-413B-AE96-49D0A4DE244D}" type="datetimeFigureOut">
              <a:rPr lang="en-US" smtClean="0"/>
              <a:t>5/18/2025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56AEA5-ACF3-46F7-A031-7E5A06545A2C}" type="slidenum">
              <a:rPr lang="en-US" smtClean="0"/>
              <a:t>‹#›</a:t>
            </a:fld>
            <a:endParaRPr lang="en-US"/>
          </a:p>
        </p:txBody>
      </p:sp>
    </p:spTree>
    <p:extLst>
      <p:ext uri="{BB962C8B-B14F-4D97-AF65-F5344CB8AC3E}">
        <p14:creationId xmlns:p14="http://schemas.microsoft.com/office/powerpoint/2010/main" val="29686457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F698E2-FF19-AD4B-8659-3FB86BBAAA8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EE875F-9C9C-C2E0-8AEB-02EF98E731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A20DB7-C83A-65D1-4EDA-9B804DD865C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B94D7AB-E2F6-51EE-E3A6-3CDA35D9CC9E}"/>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983364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74137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B3FCF-5E32-E708-E84C-42C9C990AD5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484C3A2-4605-EBB7-8A3C-83A87A2B24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36F3833-7D84-8B97-E917-59243A54374C}"/>
              </a:ext>
            </a:extLst>
          </p:cNvPr>
          <p:cNvSpPr>
            <a:spLocks noGrp="1"/>
          </p:cNvSpPr>
          <p:nvPr>
            <p:ph type="dt" sz="half" idx="10"/>
          </p:nvPr>
        </p:nvSpPr>
        <p:spPr/>
        <p:txBody>
          <a:bodyPr/>
          <a:lstStyle/>
          <a:p>
            <a:fld id="{873B13BE-3FA4-4F85-9E2A-EF2D0575A71E}" type="datetimeFigureOut">
              <a:rPr lang="en-US" smtClean="0"/>
              <a:t>5/18/2025</a:t>
            </a:fld>
            <a:endParaRPr lang="en-US"/>
          </a:p>
        </p:txBody>
      </p:sp>
      <p:sp>
        <p:nvSpPr>
          <p:cNvPr id="5" name="Footer Placeholder 4">
            <a:extLst>
              <a:ext uri="{FF2B5EF4-FFF2-40B4-BE49-F238E27FC236}">
                <a16:creationId xmlns:a16="http://schemas.microsoft.com/office/drawing/2014/main" id="{7078F655-7C1C-16EC-075E-C7A87AF60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2217FF-8F62-E6FC-23B2-9103D563A0D2}"/>
              </a:ext>
            </a:extLst>
          </p:cNvPr>
          <p:cNvSpPr>
            <a:spLocks noGrp="1"/>
          </p:cNvSpPr>
          <p:nvPr>
            <p:ph type="sldNum" sz="quarter" idx="12"/>
          </p:nvPr>
        </p:nvSpPr>
        <p:spPr/>
        <p:txBody>
          <a:bodyPr/>
          <a:lstStyle/>
          <a:p>
            <a:fld id="{6FAEC5BF-0847-4293-A635-A76342E3349D}" type="slidenum">
              <a:rPr lang="en-US" smtClean="0"/>
              <a:t>‹#›</a:t>
            </a:fld>
            <a:endParaRPr lang="en-US"/>
          </a:p>
        </p:txBody>
      </p:sp>
    </p:spTree>
    <p:extLst>
      <p:ext uri="{BB962C8B-B14F-4D97-AF65-F5344CB8AC3E}">
        <p14:creationId xmlns:p14="http://schemas.microsoft.com/office/powerpoint/2010/main" val="3530307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C2E99-BFD2-B101-D6D6-A7908FC074F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A14E27-F6D4-7E8A-AD2E-5AAFBE3F8F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F5F65A-4DD3-6E91-E89D-B4F91C7BCC7A}"/>
              </a:ext>
            </a:extLst>
          </p:cNvPr>
          <p:cNvSpPr>
            <a:spLocks noGrp="1"/>
          </p:cNvSpPr>
          <p:nvPr>
            <p:ph type="dt" sz="half" idx="10"/>
          </p:nvPr>
        </p:nvSpPr>
        <p:spPr/>
        <p:txBody>
          <a:bodyPr/>
          <a:lstStyle/>
          <a:p>
            <a:fld id="{873B13BE-3FA4-4F85-9E2A-EF2D0575A71E}" type="datetimeFigureOut">
              <a:rPr lang="en-US" smtClean="0"/>
              <a:t>5/18/2025</a:t>
            </a:fld>
            <a:endParaRPr lang="en-US"/>
          </a:p>
        </p:txBody>
      </p:sp>
      <p:sp>
        <p:nvSpPr>
          <p:cNvPr id="5" name="Footer Placeholder 4">
            <a:extLst>
              <a:ext uri="{FF2B5EF4-FFF2-40B4-BE49-F238E27FC236}">
                <a16:creationId xmlns:a16="http://schemas.microsoft.com/office/drawing/2014/main" id="{24FBEB39-E490-6032-B0B1-0013B1BF12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1DA981-AF3B-B626-183E-65AFA506E238}"/>
              </a:ext>
            </a:extLst>
          </p:cNvPr>
          <p:cNvSpPr>
            <a:spLocks noGrp="1"/>
          </p:cNvSpPr>
          <p:nvPr>
            <p:ph type="sldNum" sz="quarter" idx="12"/>
          </p:nvPr>
        </p:nvSpPr>
        <p:spPr/>
        <p:txBody>
          <a:bodyPr/>
          <a:lstStyle/>
          <a:p>
            <a:fld id="{6FAEC5BF-0847-4293-A635-A76342E3349D}" type="slidenum">
              <a:rPr lang="en-US" smtClean="0"/>
              <a:t>‹#›</a:t>
            </a:fld>
            <a:endParaRPr lang="en-US"/>
          </a:p>
        </p:txBody>
      </p:sp>
    </p:spTree>
    <p:extLst>
      <p:ext uri="{BB962C8B-B14F-4D97-AF65-F5344CB8AC3E}">
        <p14:creationId xmlns:p14="http://schemas.microsoft.com/office/powerpoint/2010/main" val="3496835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4280AF-16E1-073F-312A-1C12CB3E012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ECF5B50-8BF4-DCF1-D2CA-99A3E1FBDF8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787B31-1A2B-A302-AAE1-628180033613}"/>
              </a:ext>
            </a:extLst>
          </p:cNvPr>
          <p:cNvSpPr>
            <a:spLocks noGrp="1"/>
          </p:cNvSpPr>
          <p:nvPr>
            <p:ph type="dt" sz="half" idx="10"/>
          </p:nvPr>
        </p:nvSpPr>
        <p:spPr/>
        <p:txBody>
          <a:bodyPr/>
          <a:lstStyle/>
          <a:p>
            <a:fld id="{873B13BE-3FA4-4F85-9E2A-EF2D0575A71E}" type="datetimeFigureOut">
              <a:rPr lang="en-US" smtClean="0"/>
              <a:t>5/18/2025</a:t>
            </a:fld>
            <a:endParaRPr lang="en-US"/>
          </a:p>
        </p:txBody>
      </p:sp>
      <p:sp>
        <p:nvSpPr>
          <p:cNvPr id="5" name="Footer Placeholder 4">
            <a:extLst>
              <a:ext uri="{FF2B5EF4-FFF2-40B4-BE49-F238E27FC236}">
                <a16:creationId xmlns:a16="http://schemas.microsoft.com/office/drawing/2014/main" id="{D27CDF28-CBFD-488F-5F38-3B0BE0821E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B1848D-2B65-BC2B-0549-A2B7176076F6}"/>
              </a:ext>
            </a:extLst>
          </p:cNvPr>
          <p:cNvSpPr>
            <a:spLocks noGrp="1"/>
          </p:cNvSpPr>
          <p:nvPr>
            <p:ph type="sldNum" sz="quarter" idx="12"/>
          </p:nvPr>
        </p:nvSpPr>
        <p:spPr/>
        <p:txBody>
          <a:bodyPr/>
          <a:lstStyle/>
          <a:p>
            <a:fld id="{6FAEC5BF-0847-4293-A635-A76342E3349D}" type="slidenum">
              <a:rPr lang="en-US" smtClean="0"/>
              <a:t>‹#›</a:t>
            </a:fld>
            <a:endParaRPr lang="en-US"/>
          </a:p>
        </p:txBody>
      </p:sp>
    </p:spTree>
    <p:extLst>
      <p:ext uri="{BB962C8B-B14F-4D97-AF65-F5344CB8AC3E}">
        <p14:creationId xmlns:p14="http://schemas.microsoft.com/office/powerpoint/2010/main" val="8029583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4F0FF"/>
          </a:solidFill>
          <a:ln/>
        </p:spPr>
      </p:sp>
      <p:sp>
        <p:nvSpPr>
          <p:cNvPr id="3" name="Shape 1"/>
          <p:cNvSpPr/>
          <p:nvPr/>
        </p:nvSpPr>
        <p:spPr>
          <a:xfrm>
            <a:off x="0" y="0"/>
            <a:ext cx="12192000" cy="68580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9791648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4F0FF"/>
          </a:solidFill>
          <a:ln/>
        </p:spPr>
      </p:sp>
      <p:sp>
        <p:nvSpPr>
          <p:cNvPr id="3" name="Shape 1"/>
          <p:cNvSpPr/>
          <p:nvPr/>
        </p:nvSpPr>
        <p:spPr>
          <a:xfrm>
            <a:off x="0" y="0"/>
            <a:ext cx="12192000" cy="68580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5572538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4F0FF"/>
          </a:solidFill>
          <a:ln/>
        </p:spPr>
      </p:sp>
      <p:sp>
        <p:nvSpPr>
          <p:cNvPr id="3" name="Shape 1"/>
          <p:cNvSpPr/>
          <p:nvPr/>
        </p:nvSpPr>
        <p:spPr>
          <a:xfrm>
            <a:off x="0" y="0"/>
            <a:ext cx="12192000" cy="68580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40451408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4F0FF"/>
          </a:solidFill>
          <a:ln/>
        </p:spPr>
      </p:sp>
      <p:sp>
        <p:nvSpPr>
          <p:cNvPr id="3" name="Shape 1"/>
          <p:cNvSpPr/>
          <p:nvPr/>
        </p:nvSpPr>
        <p:spPr>
          <a:xfrm>
            <a:off x="0" y="0"/>
            <a:ext cx="12192000" cy="68580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5334267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4F0FF"/>
          </a:solidFill>
          <a:ln/>
        </p:spPr>
      </p:sp>
      <p:sp>
        <p:nvSpPr>
          <p:cNvPr id="3" name="Shape 1"/>
          <p:cNvSpPr/>
          <p:nvPr/>
        </p:nvSpPr>
        <p:spPr>
          <a:xfrm>
            <a:off x="0" y="0"/>
            <a:ext cx="12192000" cy="68580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5581547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4F0FF"/>
          </a:solidFill>
          <a:ln/>
        </p:spPr>
      </p:sp>
      <p:sp>
        <p:nvSpPr>
          <p:cNvPr id="3" name="Shape 1"/>
          <p:cNvSpPr/>
          <p:nvPr/>
        </p:nvSpPr>
        <p:spPr>
          <a:xfrm>
            <a:off x="0" y="0"/>
            <a:ext cx="12192000" cy="68580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8136004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8607326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416777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12444-41B4-B17A-B19B-3031BD56A6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A264B4-471E-AD7E-9FA2-839FFF11D5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4E7166-FC8E-5974-DA76-EB164A8E88B6}"/>
              </a:ext>
            </a:extLst>
          </p:cNvPr>
          <p:cNvSpPr>
            <a:spLocks noGrp="1"/>
          </p:cNvSpPr>
          <p:nvPr>
            <p:ph type="dt" sz="half" idx="10"/>
          </p:nvPr>
        </p:nvSpPr>
        <p:spPr/>
        <p:txBody>
          <a:bodyPr/>
          <a:lstStyle/>
          <a:p>
            <a:fld id="{873B13BE-3FA4-4F85-9E2A-EF2D0575A71E}" type="datetimeFigureOut">
              <a:rPr lang="en-US" smtClean="0"/>
              <a:t>5/18/2025</a:t>
            </a:fld>
            <a:endParaRPr lang="en-US"/>
          </a:p>
        </p:txBody>
      </p:sp>
      <p:sp>
        <p:nvSpPr>
          <p:cNvPr id="5" name="Footer Placeholder 4">
            <a:extLst>
              <a:ext uri="{FF2B5EF4-FFF2-40B4-BE49-F238E27FC236}">
                <a16:creationId xmlns:a16="http://schemas.microsoft.com/office/drawing/2014/main" id="{678BFF9C-EEA7-1BA5-4049-7E7BBDD0DA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DCC3B7-4A34-EEEF-8CF8-2E4A4CF47F74}"/>
              </a:ext>
            </a:extLst>
          </p:cNvPr>
          <p:cNvSpPr>
            <a:spLocks noGrp="1"/>
          </p:cNvSpPr>
          <p:nvPr>
            <p:ph type="sldNum" sz="quarter" idx="12"/>
          </p:nvPr>
        </p:nvSpPr>
        <p:spPr/>
        <p:txBody>
          <a:bodyPr/>
          <a:lstStyle/>
          <a:p>
            <a:fld id="{6FAEC5BF-0847-4293-A635-A76342E3349D}" type="slidenum">
              <a:rPr lang="en-US" smtClean="0"/>
              <a:t>‹#›</a:t>
            </a:fld>
            <a:endParaRPr lang="en-US"/>
          </a:p>
        </p:txBody>
      </p:sp>
    </p:spTree>
    <p:extLst>
      <p:ext uri="{BB962C8B-B14F-4D97-AF65-F5344CB8AC3E}">
        <p14:creationId xmlns:p14="http://schemas.microsoft.com/office/powerpoint/2010/main" val="38671695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68246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B23B1-55AD-3DC7-0406-50EC37200E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EC799D-3EF4-FA68-C55C-861966CF9E3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71B854-3F18-5DF5-9036-F51B28FEBD97}"/>
              </a:ext>
            </a:extLst>
          </p:cNvPr>
          <p:cNvSpPr>
            <a:spLocks noGrp="1"/>
          </p:cNvSpPr>
          <p:nvPr>
            <p:ph type="dt" sz="half" idx="10"/>
          </p:nvPr>
        </p:nvSpPr>
        <p:spPr/>
        <p:txBody>
          <a:bodyPr/>
          <a:lstStyle/>
          <a:p>
            <a:fld id="{873B13BE-3FA4-4F85-9E2A-EF2D0575A71E}" type="datetimeFigureOut">
              <a:rPr lang="en-US" smtClean="0"/>
              <a:t>5/18/2025</a:t>
            </a:fld>
            <a:endParaRPr lang="en-US"/>
          </a:p>
        </p:txBody>
      </p:sp>
      <p:sp>
        <p:nvSpPr>
          <p:cNvPr id="5" name="Footer Placeholder 4">
            <a:extLst>
              <a:ext uri="{FF2B5EF4-FFF2-40B4-BE49-F238E27FC236}">
                <a16:creationId xmlns:a16="http://schemas.microsoft.com/office/drawing/2014/main" id="{A40290B0-57AB-4305-282D-D0471DA9CA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EA2AF5-0605-6436-B97A-56D33754BF47}"/>
              </a:ext>
            </a:extLst>
          </p:cNvPr>
          <p:cNvSpPr>
            <a:spLocks noGrp="1"/>
          </p:cNvSpPr>
          <p:nvPr>
            <p:ph type="sldNum" sz="quarter" idx="12"/>
          </p:nvPr>
        </p:nvSpPr>
        <p:spPr/>
        <p:txBody>
          <a:bodyPr/>
          <a:lstStyle/>
          <a:p>
            <a:fld id="{6FAEC5BF-0847-4293-A635-A76342E3349D}" type="slidenum">
              <a:rPr lang="en-US" smtClean="0"/>
              <a:t>‹#›</a:t>
            </a:fld>
            <a:endParaRPr lang="en-US"/>
          </a:p>
        </p:txBody>
      </p:sp>
    </p:spTree>
    <p:extLst>
      <p:ext uri="{BB962C8B-B14F-4D97-AF65-F5344CB8AC3E}">
        <p14:creationId xmlns:p14="http://schemas.microsoft.com/office/powerpoint/2010/main" val="1003436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9F524-3C4D-AB8D-F41C-2D0C4A2DD9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EE4A5E-3D0E-A378-3813-87D96AF0D9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FBC3CB5-EF12-190B-C561-16ACF14367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66A87A0-A5D6-296A-75BE-42720CF43753}"/>
              </a:ext>
            </a:extLst>
          </p:cNvPr>
          <p:cNvSpPr>
            <a:spLocks noGrp="1"/>
          </p:cNvSpPr>
          <p:nvPr>
            <p:ph type="dt" sz="half" idx="10"/>
          </p:nvPr>
        </p:nvSpPr>
        <p:spPr/>
        <p:txBody>
          <a:bodyPr/>
          <a:lstStyle/>
          <a:p>
            <a:fld id="{873B13BE-3FA4-4F85-9E2A-EF2D0575A71E}" type="datetimeFigureOut">
              <a:rPr lang="en-US" smtClean="0"/>
              <a:t>5/18/2025</a:t>
            </a:fld>
            <a:endParaRPr lang="en-US"/>
          </a:p>
        </p:txBody>
      </p:sp>
      <p:sp>
        <p:nvSpPr>
          <p:cNvPr id="6" name="Footer Placeholder 5">
            <a:extLst>
              <a:ext uri="{FF2B5EF4-FFF2-40B4-BE49-F238E27FC236}">
                <a16:creationId xmlns:a16="http://schemas.microsoft.com/office/drawing/2014/main" id="{583D0950-8609-8397-4136-0E0AD175E7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6CE001-4CBF-B374-41BA-A0B79A2A4ADC}"/>
              </a:ext>
            </a:extLst>
          </p:cNvPr>
          <p:cNvSpPr>
            <a:spLocks noGrp="1"/>
          </p:cNvSpPr>
          <p:nvPr>
            <p:ph type="sldNum" sz="quarter" idx="12"/>
          </p:nvPr>
        </p:nvSpPr>
        <p:spPr/>
        <p:txBody>
          <a:bodyPr/>
          <a:lstStyle/>
          <a:p>
            <a:fld id="{6FAEC5BF-0847-4293-A635-A76342E3349D}" type="slidenum">
              <a:rPr lang="en-US" smtClean="0"/>
              <a:t>‹#›</a:t>
            </a:fld>
            <a:endParaRPr lang="en-US"/>
          </a:p>
        </p:txBody>
      </p:sp>
    </p:spTree>
    <p:extLst>
      <p:ext uri="{BB962C8B-B14F-4D97-AF65-F5344CB8AC3E}">
        <p14:creationId xmlns:p14="http://schemas.microsoft.com/office/powerpoint/2010/main" val="21215314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C93E9-EC2A-93EE-FAA5-4152961106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E41E868-739E-5F6D-886A-1167846D30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CE6C56-F3FC-3154-7893-396185839C1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4D4C02-496F-B7D5-ABB3-F549BAB07F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65A566-AB4D-6044-930C-A45F5AA905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F83717B-4765-7652-F0B2-F9123D0E196C}"/>
              </a:ext>
            </a:extLst>
          </p:cNvPr>
          <p:cNvSpPr>
            <a:spLocks noGrp="1"/>
          </p:cNvSpPr>
          <p:nvPr>
            <p:ph type="dt" sz="half" idx="10"/>
          </p:nvPr>
        </p:nvSpPr>
        <p:spPr/>
        <p:txBody>
          <a:bodyPr/>
          <a:lstStyle/>
          <a:p>
            <a:fld id="{873B13BE-3FA4-4F85-9E2A-EF2D0575A71E}" type="datetimeFigureOut">
              <a:rPr lang="en-US" smtClean="0"/>
              <a:t>5/18/2025</a:t>
            </a:fld>
            <a:endParaRPr lang="en-US"/>
          </a:p>
        </p:txBody>
      </p:sp>
      <p:sp>
        <p:nvSpPr>
          <p:cNvPr id="8" name="Footer Placeholder 7">
            <a:extLst>
              <a:ext uri="{FF2B5EF4-FFF2-40B4-BE49-F238E27FC236}">
                <a16:creationId xmlns:a16="http://schemas.microsoft.com/office/drawing/2014/main" id="{F5CBFACA-458E-1531-CBE8-C4787A27E86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42C566-15F5-4771-FEDA-8F62E06192C4}"/>
              </a:ext>
            </a:extLst>
          </p:cNvPr>
          <p:cNvSpPr>
            <a:spLocks noGrp="1"/>
          </p:cNvSpPr>
          <p:nvPr>
            <p:ph type="sldNum" sz="quarter" idx="12"/>
          </p:nvPr>
        </p:nvSpPr>
        <p:spPr/>
        <p:txBody>
          <a:bodyPr/>
          <a:lstStyle/>
          <a:p>
            <a:fld id="{6FAEC5BF-0847-4293-A635-A76342E3349D}" type="slidenum">
              <a:rPr lang="en-US" smtClean="0"/>
              <a:t>‹#›</a:t>
            </a:fld>
            <a:endParaRPr lang="en-US"/>
          </a:p>
        </p:txBody>
      </p:sp>
    </p:spTree>
    <p:extLst>
      <p:ext uri="{BB962C8B-B14F-4D97-AF65-F5344CB8AC3E}">
        <p14:creationId xmlns:p14="http://schemas.microsoft.com/office/powerpoint/2010/main" val="1100139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8D3C8-750D-4B46-0E74-09A36EE4B4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E5087F-CA84-DCC4-E7F6-77399095B016}"/>
              </a:ext>
            </a:extLst>
          </p:cNvPr>
          <p:cNvSpPr>
            <a:spLocks noGrp="1"/>
          </p:cNvSpPr>
          <p:nvPr>
            <p:ph type="dt" sz="half" idx="10"/>
          </p:nvPr>
        </p:nvSpPr>
        <p:spPr/>
        <p:txBody>
          <a:bodyPr/>
          <a:lstStyle/>
          <a:p>
            <a:fld id="{873B13BE-3FA4-4F85-9E2A-EF2D0575A71E}" type="datetimeFigureOut">
              <a:rPr lang="en-US" smtClean="0"/>
              <a:t>5/18/2025</a:t>
            </a:fld>
            <a:endParaRPr lang="en-US"/>
          </a:p>
        </p:txBody>
      </p:sp>
      <p:sp>
        <p:nvSpPr>
          <p:cNvPr id="4" name="Footer Placeholder 3">
            <a:extLst>
              <a:ext uri="{FF2B5EF4-FFF2-40B4-BE49-F238E27FC236}">
                <a16:creationId xmlns:a16="http://schemas.microsoft.com/office/drawing/2014/main" id="{5ADC46A8-859B-B000-4CB9-30846C3E5F5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F12811-F716-2C13-F53A-7CD550E4292C}"/>
              </a:ext>
            </a:extLst>
          </p:cNvPr>
          <p:cNvSpPr>
            <a:spLocks noGrp="1"/>
          </p:cNvSpPr>
          <p:nvPr>
            <p:ph type="sldNum" sz="quarter" idx="12"/>
          </p:nvPr>
        </p:nvSpPr>
        <p:spPr/>
        <p:txBody>
          <a:bodyPr/>
          <a:lstStyle/>
          <a:p>
            <a:fld id="{6FAEC5BF-0847-4293-A635-A76342E3349D}" type="slidenum">
              <a:rPr lang="en-US" smtClean="0"/>
              <a:t>‹#›</a:t>
            </a:fld>
            <a:endParaRPr lang="en-US"/>
          </a:p>
        </p:txBody>
      </p:sp>
    </p:spTree>
    <p:extLst>
      <p:ext uri="{BB962C8B-B14F-4D97-AF65-F5344CB8AC3E}">
        <p14:creationId xmlns:p14="http://schemas.microsoft.com/office/powerpoint/2010/main" val="4257119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95BF67-0500-5E00-F616-ECD7AC711573}"/>
              </a:ext>
            </a:extLst>
          </p:cNvPr>
          <p:cNvSpPr>
            <a:spLocks noGrp="1"/>
          </p:cNvSpPr>
          <p:nvPr>
            <p:ph type="dt" sz="half" idx="10"/>
          </p:nvPr>
        </p:nvSpPr>
        <p:spPr/>
        <p:txBody>
          <a:bodyPr/>
          <a:lstStyle/>
          <a:p>
            <a:fld id="{873B13BE-3FA4-4F85-9E2A-EF2D0575A71E}" type="datetimeFigureOut">
              <a:rPr lang="en-US" smtClean="0"/>
              <a:t>5/18/2025</a:t>
            </a:fld>
            <a:endParaRPr lang="en-US"/>
          </a:p>
        </p:txBody>
      </p:sp>
      <p:sp>
        <p:nvSpPr>
          <p:cNvPr id="3" name="Footer Placeholder 2">
            <a:extLst>
              <a:ext uri="{FF2B5EF4-FFF2-40B4-BE49-F238E27FC236}">
                <a16:creationId xmlns:a16="http://schemas.microsoft.com/office/drawing/2014/main" id="{8B46A9A8-2373-B149-7C0F-822DBCF22C0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711C63A-0A8D-3F75-0676-C572EB0FD428}"/>
              </a:ext>
            </a:extLst>
          </p:cNvPr>
          <p:cNvSpPr>
            <a:spLocks noGrp="1"/>
          </p:cNvSpPr>
          <p:nvPr>
            <p:ph type="sldNum" sz="quarter" idx="12"/>
          </p:nvPr>
        </p:nvSpPr>
        <p:spPr/>
        <p:txBody>
          <a:bodyPr/>
          <a:lstStyle/>
          <a:p>
            <a:fld id="{6FAEC5BF-0847-4293-A635-A76342E3349D}" type="slidenum">
              <a:rPr lang="en-US" smtClean="0"/>
              <a:t>‹#›</a:t>
            </a:fld>
            <a:endParaRPr lang="en-US"/>
          </a:p>
        </p:txBody>
      </p:sp>
    </p:spTree>
    <p:extLst>
      <p:ext uri="{BB962C8B-B14F-4D97-AF65-F5344CB8AC3E}">
        <p14:creationId xmlns:p14="http://schemas.microsoft.com/office/powerpoint/2010/main" val="2698236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DB3D4-7365-9ECB-C97E-05E3C44A09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31EB00-3743-216F-D8DE-4A97082AFB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D59A1A-322C-20AF-6E8E-32EF1992CA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72AF4B-FAAD-B1A7-D95C-B62BFE453391}"/>
              </a:ext>
            </a:extLst>
          </p:cNvPr>
          <p:cNvSpPr>
            <a:spLocks noGrp="1"/>
          </p:cNvSpPr>
          <p:nvPr>
            <p:ph type="dt" sz="half" idx="10"/>
          </p:nvPr>
        </p:nvSpPr>
        <p:spPr/>
        <p:txBody>
          <a:bodyPr/>
          <a:lstStyle/>
          <a:p>
            <a:fld id="{873B13BE-3FA4-4F85-9E2A-EF2D0575A71E}" type="datetimeFigureOut">
              <a:rPr lang="en-US" smtClean="0"/>
              <a:t>5/18/2025</a:t>
            </a:fld>
            <a:endParaRPr lang="en-US"/>
          </a:p>
        </p:txBody>
      </p:sp>
      <p:sp>
        <p:nvSpPr>
          <p:cNvPr id="6" name="Footer Placeholder 5">
            <a:extLst>
              <a:ext uri="{FF2B5EF4-FFF2-40B4-BE49-F238E27FC236}">
                <a16:creationId xmlns:a16="http://schemas.microsoft.com/office/drawing/2014/main" id="{D501F32B-B36D-A234-9FEC-AACA1B9E3E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873984-45B5-9776-EB2C-1DC5A3C7AF5C}"/>
              </a:ext>
            </a:extLst>
          </p:cNvPr>
          <p:cNvSpPr>
            <a:spLocks noGrp="1"/>
          </p:cNvSpPr>
          <p:nvPr>
            <p:ph type="sldNum" sz="quarter" idx="12"/>
          </p:nvPr>
        </p:nvSpPr>
        <p:spPr/>
        <p:txBody>
          <a:bodyPr/>
          <a:lstStyle/>
          <a:p>
            <a:fld id="{6FAEC5BF-0847-4293-A635-A76342E3349D}" type="slidenum">
              <a:rPr lang="en-US" smtClean="0"/>
              <a:t>‹#›</a:t>
            </a:fld>
            <a:endParaRPr lang="en-US"/>
          </a:p>
        </p:txBody>
      </p:sp>
    </p:spTree>
    <p:extLst>
      <p:ext uri="{BB962C8B-B14F-4D97-AF65-F5344CB8AC3E}">
        <p14:creationId xmlns:p14="http://schemas.microsoft.com/office/powerpoint/2010/main" val="3809779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0F1FC-DF51-DF82-FD48-56F05F4C1A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2437CF9-84F8-60E4-EEB3-C82D68A854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3BBA7B-AAEE-00B4-FF1E-5A8D901CAF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C78C8D-095B-1BE9-98FF-2B4BCAE42D60}"/>
              </a:ext>
            </a:extLst>
          </p:cNvPr>
          <p:cNvSpPr>
            <a:spLocks noGrp="1"/>
          </p:cNvSpPr>
          <p:nvPr>
            <p:ph type="dt" sz="half" idx="10"/>
          </p:nvPr>
        </p:nvSpPr>
        <p:spPr/>
        <p:txBody>
          <a:bodyPr/>
          <a:lstStyle/>
          <a:p>
            <a:fld id="{873B13BE-3FA4-4F85-9E2A-EF2D0575A71E}" type="datetimeFigureOut">
              <a:rPr lang="en-US" smtClean="0"/>
              <a:t>5/18/2025</a:t>
            </a:fld>
            <a:endParaRPr lang="en-US"/>
          </a:p>
        </p:txBody>
      </p:sp>
      <p:sp>
        <p:nvSpPr>
          <p:cNvPr id="6" name="Footer Placeholder 5">
            <a:extLst>
              <a:ext uri="{FF2B5EF4-FFF2-40B4-BE49-F238E27FC236}">
                <a16:creationId xmlns:a16="http://schemas.microsoft.com/office/drawing/2014/main" id="{4E4E6FC2-8D29-85A3-B2A8-98C138FE82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F667F4-7560-93FA-D863-00F6B314565A}"/>
              </a:ext>
            </a:extLst>
          </p:cNvPr>
          <p:cNvSpPr>
            <a:spLocks noGrp="1"/>
          </p:cNvSpPr>
          <p:nvPr>
            <p:ph type="sldNum" sz="quarter" idx="12"/>
          </p:nvPr>
        </p:nvSpPr>
        <p:spPr/>
        <p:txBody>
          <a:bodyPr/>
          <a:lstStyle/>
          <a:p>
            <a:fld id="{6FAEC5BF-0847-4293-A635-A76342E3349D}" type="slidenum">
              <a:rPr lang="en-US" smtClean="0"/>
              <a:t>‹#›</a:t>
            </a:fld>
            <a:endParaRPr lang="en-US"/>
          </a:p>
        </p:txBody>
      </p:sp>
    </p:spTree>
    <p:extLst>
      <p:ext uri="{BB962C8B-B14F-4D97-AF65-F5344CB8AC3E}">
        <p14:creationId xmlns:p14="http://schemas.microsoft.com/office/powerpoint/2010/main" val="1418730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7DF73E-E0EF-A424-6C71-87561D0A75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6718C1-B7F9-1BF2-2153-E7547B9E04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DC6DAC-4192-3746-0743-9CFB96F980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73B13BE-3FA4-4F85-9E2A-EF2D0575A71E}" type="datetimeFigureOut">
              <a:rPr lang="en-US" smtClean="0"/>
              <a:t>5/18/2025</a:t>
            </a:fld>
            <a:endParaRPr lang="en-US"/>
          </a:p>
        </p:txBody>
      </p:sp>
      <p:sp>
        <p:nvSpPr>
          <p:cNvPr id="5" name="Footer Placeholder 4">
            <a:extLst>
              <a:ext uri="{FF2B5EF4-FFF2-40B4-BE49-F238E27FC236}">
                <a16:creationId xmlns:a16="http://schemas.microsoft.com/office/drawing/2014/main" id="{40BDAD7D-7FAE-C2A3-5B2B-A0342C927A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55C1857-4437-E195-8F2C-4B16366A1F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FAEC5BF-0847-4293-A635-A76342E3349D}" type="slidenum">
              <a:rPr lang="en-US" smtClean="0"/>
              <a:t>‹#›</a:t>
            </a:fld>
            <a:endParaRPr lang="en-US"/>
          </a:p>
        </p:txBody>
      </p:sp>
    </p:spTree>
    <p:extLst>
      <p:ext uri="{BB962C8B-B14F-4D97-AF65-F5344CB8AC3E}">
        <p14:creationId xmlns:p14="http://schemas.microsoft.com/office/powerpoint/2010/main" val="22471908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17.xml"/><Relationship Id="rId5" Type="http://schemas.openxmlformats.org/officeDocument/2006/relationships/image" Target="../media/image33.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19.xml"/><Relationship Id="rId5" Type="http://schemas.openxmlformats.org/officeDocument/2006/relationships/image" Target="../media/image36.png"/><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8" Type="http://schemas.openxmlformats.org/officeDocument/2006/relationships/hyperlink" Target="https://hbr.org" TargetMode="External"/><Relationship Id="rId3" Type="http://schemas.openxmlformats.org/officeDocument/2006/relationships/hyperlink" Target="https://blogs.sas.com/content/sascom/2023/05/16/demand-planning-tips-from-nestle/" TargetMode="External"/><Relationship Id="rId7" Type="http://schemas.openxmlformats.org/officeDocument/2006/relationships/hyperlink" Target="http://www.ijrms.com/olvolume2issue6/GedelaRakeshVarma-JaladiRavi-2.pdf" TargetMode="External"/><Relationship Id="rId2" Type="http://schemas.openxmlformats.org/officeDocument/2006/relationships/hyperlink" Target="https://www.nestle.com/about" TargetMode="External"/><Relationship Id="rId1" Type="http://schemas.openxmlformats.org/officeDocument/2006/relationships/slideLayout" Target="../slideLayouts/slideLayout17.xml"/><Relationship Id="rId6" Type="http://schemas.openxmlformats.org/officeDocument/2006/relationships/hyperlink" Target="https://journal.ijresm.com/index.php/ijresm/article/view/2932" TargetMode="External"/><Relationship Id="rId5" Type="http://schemas.openxmlformats.org/officeDocument/2006/relationships/hyperlink" Target="https://ellenmacarthurfoundation.org/" TargetMode="External"/><Relationship Id="rId4" Type="http://schemas.openxmlformats.org/officeDocument/2006/relationships/hyperlink" Target="https://www.europeanfinancialreview.com/nestle-continuous-excellence-lessons-for-driving-performance-improvement/"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businessmodelanalyst.com/nestle-marketing-strategy/" TargetMode="External"/><Relationship Id="rId3" Type="http://schemas.openxmlformats.org/officeDocument/2006/relationships/hyperlink" Target="https://consumergoods.com/nestle-drives-better-demand" TargetMode="External"/><Relationship Id="rId7" Type="http://schemas.openxmlformats.org/officeDocument/2006/relationships/hyperlink" Target="https://www.nestle.com/about/history" TargetMode="External"/><Relationship Id="rId2" Type="http://schemas.openxmlformats.org/officeDocument/2006/relationships/hyperlink" Target="https://etalpykla.vilniustech.lt/handle/123456789/154829" TargetMode="External"/><Relationship Id="rId1" Type="http://schemas.openxmlformats.org/officeDocument/2006/relationships/slideLayout" Target="../slideLayouts/slideLayout20.xml"/><Relationship Id="rId6" Type="http://schemas.openxmlformats.org/officeDocument/2006/relationships/hyperlink" Target="https://www.latterly.org/nestle-global-marketing-strategy/" TargetMode="External"/><Relationship Id="rId11" Type="http://schemas.openxmlformats.org/officeDocument/2006/relationships/hyperlink" Target="https://my.pitchbook.com/profile/11591-65/company/profile" TargetMode="External"/><Relationship Id="rId5" Type="http://schemas.openxmlformats.org/officeDocument/2006/relationships/hyperlink" Target="https://mckinsey.com" TargetMode="External"/><Relationship Id="rId10" Type="http://schemas.openxmlformats.org/officeDocument/2006/relationships/hyperlink" Target="https://supplychaindigital.com/logistics/how-demand-driven-forecasting-paid-nestle" TargetMode="External"/><Relationship Id="rId4" Type="http://schemas.openxmlformats.org/officeDocument/2006/relationships/hyperlink" Target="https://www.marketingexplainers.com/nestles-marketing-strategy-explained/" TargetMode="External"/><Relationship Id="rId9" Type="http://schemas.openxmlformats.org/officeDocument/2006/relationships/hyperlink" Target="https://procurementmag.com/articles/the-key-to-inventory-optimisation-at-nestle"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www.nestle.com" TargetMode="External"/><Relationship Id="rId3" Type="http://schemas.openxmlformats.org/officeDocument/2006/relationships/hyperlink" Target="https://www.latterly.org/nestle-global-marketing-strategy/" TargetMode="External"/><Relationship Id="rId7" Type="http://schemas.openxmlformats.org/officeDocument/2006/relationships/hyperlink" Target="https://transporeon.com/" TargetMode="External"/><Relationship Id="rId2" Type="http://schemas.openxmlformats.org/officeDocument/2006/relationships/hyperlink" Target="https://iide.co/case-studies/nestle-marketing-strategy/" TargetMode="External"/><Relationship Id="rId1" Type="http://schemas.openxmlformats.org/officeDocument/2006/relationships/slideLayout" Target="../slideLayouts/slideLayout17.xml"/><Relationship Id="rId6" Type="http://schemas.openxmlformats.org/officeDocument/2006/relationships/hyperlink" Target="https://thebigmarketing.com/nestle-marketing-strategy/" TargetMode="External"/><Relationship Id="rId5" Type="http://schemas.openxmlformats.org/officeDocument/2006/relationships/hyperlink" Target="https://sasb.org" TargetMode="External"/><Relationship Id="rId10" Type="http://schemas.openxmlformats.org/officeDocument/2006/relationships/hyperlink" Target="https://weforum.org" TargetMode="External"/><Relationship Id="rId4" Type="http://schemas.openxmlformats.org/officeDocument/2006/relationships/hyperlink" Target="https://www.cascade.app/studies/nestle-strategy-study" TargetMode="External"/><Relationship Id="rId9" Type="http://schemas.openxmlformats.org/officeDocument/2006/relationships/hyperlink" Target="https://www.nestle.com/investors/overview"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6.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jpe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52209" y="289721"/>
            <a:ext cx="6829209" cy="1699377"/>
          </a:xfrm>
          <a:prstGeom prst="rect">
            <a:avLst/>
          </a:prstGeom>
          <a:noFill/>
          <a:ln/>
        </p:spPr>
        <p:txBody>
          <a:bodyPr wrap="square" lIns="0" tIns="0" rIns="0" bIns="0" rtlCol="0" anchor="t"/>
          <a:lstStyle/>
          <a:p>
            <a:r>
              <a:rPr lang="en-US" sz="3600">
                <a:solidFill>
                  <a:srgbClr val="403CCF"/>
                </a:solidFill>
                <a:latin typeface="Libre Baskerville"/>
                <a:ea typeface="Libre Baskerville" pitchFamily="34" charset="-122"/>
                <a:cs typeface="Libre Baskerville" pitchFamily="34" charset="-120"/>
              </a:rPr>
              <a:t>Nestle´s Operations: Strategies for Efficiency and Sustainability</a:t>
            </a:r>
            <a:endParaRPr lang="en-US"/>
          </a:p>
          <a:p>
            <a:pPr>
              <a:lnSpc>
                <a:spcPts val="4625"/>
              </a:lnSpc>
            </a:pPr>
            <a:endParaRPr lang="en-US" sz="3700">
              <a:solidFill>
                <a:srgbClr val="403CCF"/>
              </a:solidFill>
              <a:latin typeface="Libre Baskerville"/>
            </a:endParaRPr>
          </a:p>
        </p:txBody>
      </p:sp>
      <p:sp>
        <p:nvSpPr>
          <p:cNvPr id="6" name="Text 3"/>
          <p:cNvSpPr/>
          <p:nvPr/>
        </p:nvSpPr>
        <p:spPr>
          <a:xfrm>
            <a:off x="5341044" y="4975919"/>
            <a:ext cx="87213" cy="81260"/>
          </a:xfrm>
          <a:prstGeom prst="rect">
            <a:avLst/>
          </a:prstGeom>
          <a:noFill/>
          <a:ln/>
        </p:spPr>
        <p:txBody>
          <a:bodyPr wrap="none" lIns="0" tIns="0" rIns="0" bIns="0" rtlCol="0" anchor="t"/>
          <a:lstStyle/>
          <a:p>
            <a:pPr algn="ctr">
              <a:lnSpc>
                <a:spcPts val="625"/>
              </a:lnSpc>
            </a:pPr>
            <a:r>
              <a:rPr lang="en-US" sz="625">
                <a:solidFill>
                  <a:srgbClr val="FFFFFF"/>
                </a:solidFill>
                <a:latin typeface="Open Sans Medium" pitchFamily="34" charset="0"/>
                <a:ea typeface="Open Sans Medium" pitchFamily="34" charset="-122"/>
                <a:cs typeface="Open Sans Medium" pitchFamily="34" charset="-120"/>
              </a:rPr>
              <a:t>sf</a:t>
            </a:r>
            <a:endParaRPr lang="en-US" sz="625"/>
          </a:p>
        </p:txBody>
      </p:sp>
      <p:sp>
        <p:nvSpPr>
          <p:cNvPr id="5" name="Rectangle 4">
            <a:extLst>
              <a:ext uri="{FF2B5EF4-FFF2-40B4-BE49-F238E27FC236}">
                <a16:creationId xmlns:a16="http://schemas.microsoft.com/office/drawing/2014/main" id="{60B02C75-2AE1-68A9-12B4-44EF2C0B4018}"/>
              </a:ext>
            </a:extLst>
          </p:cNvPr>
          <p:cNvSpPr/>
          <p:nvPr/>
        </p:nvSpPr>
        <p:spPr>
          <a:xfrm>
            <a:off x="10426535" y="6400800"/>
            <a:ext cx="1682338" cy="4572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building with a logo on it&#10;&#10;Description automatically generated">
            <a:extLst>
              <a:ext uri="{FF2B5EF4-FFF2-40B4-BE49-F238E27FC236}">
                <a16:creationId xmlns:a16="http://schemas.microsoft.com/office/drawing/2014/main" id="{914F7557-BA3D-5C27-CD18-0D9D5150769D}"/>
              </a:ext>
            </a:extLst>
          </p:cNvPr>
          <p:cNvPicPr>
            <a:picLocks noChangeAspect="1"/>
          </p:cNvPicPr>
          <p:nvPr/>
        </p:nvPicPr>
        <p:blipFill>
          <a:blip r:embed="rId3">
            <a:extLst>
              <a:ext uri="{28A0092B-C50C-407E-A947-70E740481C1C}">
                <a14:useLocalDpi xmlns:a14="http://schemas.microsoft.com/office/drawing/2010/main" val="0"/>
              </a:ext>
            </a:extLst>
          </a:blip>
          <a:srcRect r="41896"/>
          <a:stretch/>
        </p:blipFill>
        <p:spPr>
          <a:xfrm>
            <a:off x="77621" y="15447"/>
            <a:ext cx="4430359" cy="4291725"/>
          </a:xfrm>
          <a:prstGeom prst="rect">
            <a:avLst/>
          </a:prstGeom>
        </p:spPr>
      </p:pic>
      <p:pic>
        <p:nvPicPr>
          <p:cNvPr id="12" name="Picture 11">
            <a:extLst>
              <a:ext uri="{FF2B5EF4-FFF2-40B4-BE49-F238E27FC236}">
                <a16:creationId xmlns:a16="http://schemas.microsoft.com/office/drawing/2014/main" id="{2F4FCA02-208D-C564-E52E-952078B6F9E9}"/>
              </a:ext>
            </a:extLst>
          </p:cNvPr>
          <p:cNvPicPr>
            <a:picLocks noChangeAspect="1"/>
          </p:cNvPicPr>
          <p:nvPr/>
        </p:nvPicPr>
        <p:blipFill>
          <a:blip r:embed="rId4"/>
          <a:stretch>
            <a:fillRect/>
          </a:stretch>
        </p:blipFill>
        <p:spPr>
          <a:xfrm>
            <a:off x="7488509" y="2412327"/>
            <a:ext cx="4620364" cy="3550900"/>
          </a:xfrm>
          <a:prstGeom prst="rect">
            <a:avLst/>
          </a:prstGeom>
        </p:spPr>
      </p:pic>
      <p:sp>
        <p:nvSpPr>
          <p:cNvPr id="15" name="Text 1">
            <a:extLst>
              <a:ext uri="{FF2B5EF4-FFF2-40B4-BE49-F238E27FC236}">
                <a16:creationId xmlns:a16="http://schemas.microsoft.com/office/drawing/2014/main" id="{015462EA-CBB5-77AB-ACDD-30EEA335EA8E}"/>
              </a:ext>
            </a:extLst>
          </p:cNvPr>
          <p:cNvSpPr/>
          <p:nvPr/>
        </p:nvSpPr>
        <p:spPr>
          <a:xfrm>
            <a:off x="729769" y="5395040"/>
            <a:ext cx="7556421" cy="725805"/>
          </a:xfrm>
          <a:prstGeom prst="rect">
            <a:avLst/>
          </a:prstGeom>
          <a:noFill/>
          <a:ln/>
        </p:spPr>
        <p:txBody>
          <a:bodyPr wrap="square" lIns="0" tIns="0" rIns="0" bIns="0" rtlCol="0" anchor="t"/>
          <a:lstStyle/>
          <a:p>
            <a:pPr marL="0" indent="0">
              <a:lnSpc>
                <a:spcPts val="2850"/>
              </a:lnSpc>
              <a:buNone/>
            </a:pPr>
            <a:r>
              <a:rPr lang="en-US" sz="1700" dirty="0">
                <a:latin typeface="Open Sans"/>
                <a:ea typeface="Open Sans"/>
                <a:cs typeface="Open Sans"/>
              </a:rPr>
              <a:t>			</a:t>
            </a:r>
            <a:r>
              <a:rPr lang="en-US" sz="1700" b="1" dirty="0">
                <a:latin typeface="Open Sans"/>
                <a:ea typeface="Open Sans"/>
                <a:cs typeface="Open Sans"/>
              </a:rPr>
              <a:t> Arunima Bollampally</a:t>
            </a:r>
          </a:p>
          <a:p>
            <a:pPr>
              <a:lnSpc>
                <a:spcPts val="2850"/>
              </a:lnSpc>
            </a:pPr>
            <a:r>
              <a:rPr lang="en-US" sz="1700" dirty="0">
                <a:latin typeface="Open Sans"/>
                <a:ea typeface="Open Sans"/>
                <a:cs typeface="Open Sans"/>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hape 1">
            <a:extLst>
              <a:ext uri="{FF2B5EF4-FFF2-40B4-BE49-F238E27FC236}">
                <a16:creationId xmlns:a16="http://schemas.microsoft.com/office/drawing/2014/main" id="{0C35EA70-5F08-24F8-8434-1A3F56E5E8A0}"/>
              </a:ext>
            </a:extLst>
          </p:cNvPr>
          <p:cNvSpPr/>
          <p:nvPr/>
        </p:nvSpPr>
        <p:spPr>
          <a:xfrm>
            <a:off x="477629" y="4530895"/>
            <a:ext cx="4189040" cy="575239"/>
          </a:xfrm>
          <a:prstGeom prst="roundRect">
            <a:avLst>
              <a:gd name="adj" fmla="val 4647"/>
            </a:avLst>
          </a:prstGeom>
          <a:solidFill>
            <a:srgbClr val="E9E6FA"/>
          </a:solidFill>
          <a:ln w="7620">
            <a:solidFill>
              <a:srgbClr val="BDB8DF"/>
            </a:solidFill>
            <a:prstDash val="solid"/>
          </a:ln>
        </p:spPr>
        <p:txBody>
          <a:bodyPr/>
          <a:lstStyle/>
          <a:p>
            <a:r>
              <a:rPr lang="ja-JP" altLang="en-US" sz="1600">
                <a:latin typeface="Open Sans" panose="020B0606030504020204" pitchFamily="34" charset="0"/>
                <a:cs typeface="Open Sans" panose="020B0606030504020204" pitchFamily="34" charset="0"/>
              </a:rPr>
              <a:t>Overall, a balanced performance with high scores.</a:t>
            </a:r>
          </a:p>
        </p:txBody>
      </p:sp>
      <p:sp>
        <p:nvSpPr>
          <p:cNvPr id="4" name="Text 0">
            <a:extLst>
              <a:ext uri="{FF2B5EF4-FFF2-40B4-BE49-F238E27FC236}">
                <a16:creationId xmlns:a16="http://schemas.microsoft.com/office/drawing/2014/main" id="{BDDECD3C-2769-FB4A-2624-759814C26300}"/>
              </a:ext>
            </a:extLst>
          </p:cNvPr>
          <p:cNvSpPr/>
          <p:nvPr/>
        </p:nvSpPr>
        <p:spPr>
          <a:xfrm>
            <a:off x="2572148" y="220823"/>
            <a:ext cx="10042624" cy="590649"/>
          </a:xfrm>
          <a:prstGeom prst="rect">
            <a:avLst/>
          </a:prstGeom>
          <a:noFill/>
          <a:ln/>
        </p:spPr>
        <p:txBody>
          <a:bodyPr wrap="none" lIns="0" tIns="0" rIns="0" bIns="0" rtlCol="0" anchor="t"/>
          <a:lstStyle/>
          <a:p>
            <a:pPr>
              <a:lnSpc>
                <a:spcPts val="4333"/>
              </a:lnSpc>
            </a:pPr>
            <a:r>
              <a:rPr lang="en-US" sz="3458">
                <a:solidFill>
                  <a:srgbClr val="403CCF"/>
                </a:solidFill>
                <a:latin typeface="Libre Baskerville" pitchFamily="34" charset="0"/>
              </a:rPr>
              <a:t>Nestlé Operations Analysis</a:t>
            </a:r>
          </a:p>
        </p:txBody>
      </p:sp>
      <p:sp>
        <p:nvSpPr>
          <p:cNvPr id="12" name="Shape 1">
            <a:extLst>
              <a:ext uri="{FF2B5EF4-FFF2-40B4-BE49-F238E27FC236}">
                <a16:creationId xmlns:a16="http://schemas.microsoft.com/office/drawing/2014/main" id="{3548DC0F-F59C-1393-34FC-14C472626EF8}"/>
              </a:ext>
            </a:extLst>
          </p:cNvPr>
          <p:cNvSpPr/>
          <p:nvPr/>
        </p:nvSpPr>
        <p:spPr>
          <a:xfrm>
            <a:off x="5380302" y="4340001"/>
            <a:ext cx="1189829" cy="924605"/>
          </a:xfrm>
          <a:prstGeom prst="roundRect">
            <a:avLst>
              <a:gd name="adj" fmla="val 4647"/>
            </a:avLst>
          </a:prstGeom>
          <a:solidFill>
            <a:srgbClr val="E9E6FA"/>
          </a:solidFill>
          <a:ln w="7620">
            <a:solidFill>
              <a:srgbClr val="BDB8DF"/>
            </a:solidFill>
            <a:prstDash val="solid"/>
          </a:ln>
        </p:spPr>
        <p:txBody>
          <a:bodyPr anchor="ctr"/>
          <a:lstStyle/>
          <a:p>
            <a:pPr algn="ctr">
              <a:spcBef>
                <a:spcPct val="50000"/>
              </a:spcBef>
            </a:pPr>
            <a:r>
              <a:rPr lang="en-GB" altLang="ja-JP" sz="1600">
                <a:latin typeface="Open Sans" panose="020B0606030504020204" pitchFamily="34" charset="0"/>
                <a:ea typeface="Open Sans" panose="020B0606030504020204" pitchFamily="34" charset="0"/>
                <a:cs typeface="Open Sans" panose="020B0606030504020204" pitchFamily="34" charset="0"/>
              </a:rPr>
              <a:t>Variation</a:t>
            </a:r>
            <a:endParaRPr lang="en-US" altLang="ja-JP" sz="1600">
              <a:latin typeface="Open Sans" panose="020B0606030504020204" pitchFamily="34" charset="0"/>
              <a:ea typeface="Open Sans" panose="020B0606030504020204" pitchFamily="34" charset="0"/>
              <a:cs typeface="Open Sans" panose="020B0606030504020204" pitchFamily="34" charset="0"/>
            </a:endParaRPr>
          </a:p>
        </p:txBody>
      </p:sp>
      <p:sp>
        <p:nvSpPr>
          <p:cNvPr id="13" name="Shape 1">
            <a:extLst>
              <a:ext uri="{FF2B5EF4-FFF2-40B4-BE49-F238E27FC236}">
                <a16:creationId xmlns:a16="http://schemas.microsoft.com/office/drawing/2014/main" id="{8F89A015-BEFA-7A8C-B28B-8545F2C44A9E}"/>
              </a:ext>
            </a:extLst>
          </p:cNvPr>
          <p:cNvSpPr/>
          <p:nvPr/>
        </p:nvSpPr>
        <p:spPr>
          <a:xfrm>
            <a:off x="5380303" y="2795541"/>
            <a:ext cx="1189829" cy="1491171"/>
          </a:xfrm>
          <a:prstGeom prst="roundRect">
            <a:avLst>
              <a:gd name="adj" fmla="val 4647"/>
            </a:avLst>
          </a:prstGeom>
          <a:solidFill>
            <a:srgbClr val="E9E6FA"/>
          </a:solidFill>
          <a:ln w="7620">
            <a:solidFill>
              <a:srgbClr val="BDB8DF"/>
            </a:solidFill>
            <a:prstDash val="solid"/>
          </a:ln>
        </p:spPr>
        <p:txBody>
          <a:bodyPr anchor="ctr"/>
          <a:lstStyle/>
          <a:p>
            <a:pPr algn="ctr"/>
            <a:r>
              <a:rPr lang="en-US" sz="1500">
                <a:latin typeface="Open Sans" panose="020B0606030504020204" pitchFamily="34" charset="0"/>
                <a:ea typeface="Open Sans" panose="020B0606030504020204" pitchFamily="34" charset="0"/>
                <a:cs typeface="Open Sans" panose="020B0606030504020204" pitchFamily="34" charset="0"/>
              </a:rPr>
              <a:t>Variety</a:t>
            </a:r>
          </a:p>
        </p:txBody>
      </p:sp>
      <p:sp>
        <p:nvSpPr>
          <p:cNvPr id="14" name="Shape 1">
            <a:extLst>
              <a:ext uri="{FF2B5EF4-FFF2-40B4-BE49-F238E27FC236}">
                <a16:creationId xmlns:a16="http://schemas.microsoft.com/office/drawing/2014/main" id="{CAD62028-0E2D-97B2-5FA4-D4AAE02D3325}"/>
              </a:ext>
            </a:extLst>
          </p:cNvPr>
          <p:cNvSpPr/>
          <p:nvPr/>
        </p:nvSpPr>
        <p:spPr>
          <a:xfrm>
            <a:off x="5380303" y="1460047"/>
            <a:ext cx="1189829" cy="1271039"/>
          </a:xfrm>
          <a:prstGeom prst="roundRect">
            <a:avLst>
              <a:gd name="adj" fmla="val 4647"/>
            </a:avLst>
          </a:prstGeom>
          <a:solidFill>
            <a:srgbClr val="E9E6FA"/>
          </a:solidFill>
          <a:ln w="7620">
            <a:solidFill>
              <a:srgbClr val="BDB8DF"/>
            </a:solidFill>
            <a:prstDash val="solid"/>
          </a:ln>
        </p:spPr>
        <p:txBody>
          <a:bodyPr anchor="ctr"/>
          <a:lstStyle/>
          <a:p>
            <a:pPr algn="ctr"/>
            <a:r>
              <a:rPr lang="en-US" sz="1500">
                <a:latin typeface="Open Sans" panose="020B0606030504020204" pitchFamily="34" charset="0"/>
                <a:ea typeface="Open Sans" panose="020B0606030504020204" pitchFamily="34" charset="0"/>
                <a:cs typeface="Open Sans" panose="020B0606030504020204" pitchFamily="34" charset="0"/>
              </a:rPr>
              <a:t>Volume</a:t>
            </a:r>
          </a:p>
        </p:txBody>
      </p:sp>
      <p:sp>
        <p:nvSpPr>
          <p:cNvPr id="15" name="Shape 1">
            <a:extLst>
              <a:ext uri="{FF2B5EF4-FFF2-40B4-BE49-F238E27FC236}">
                <a16:creationId xmlns:a16="http://schemas.microsoft.com/office/drawing/2014/main" id="{36BA8E06-E511-843E-64EB-613C09BFFA82}"/>
              </a:ext>
            </a:extLst>
          </p:cNvPr>
          <p:cNvSpPr/>
          <p:nvPr/>
        </p:nvSpPr>
        <p:spPr>
          <a:xfrm>
            <a:off x="5380304" y="5317896"/>
            <a:ext cx="1189829" cy="1271039"/>
          </a:xfrm>
          <a:prstGeom prst="roundRect">
            <a:avLst>
              <a:gd name="adj" fmla="val 4647"/>
            </a:avLst>
          </a:prstGeom>
          <a:solidFill>
            <a:srgbClr val="E9E6FA"/>
          </a:solidFill>
          <a:ln w="7620">
            <a:solidFill>
              <a:srgbClr val="BDB8DF"/>
            </a:solidFill>
            <a:prstDash val="solid"/>
          </a:ln>
        </p:spPr>
        <p:txBody>
          <a:bodyPr anchor="ctr"/>
          <a:lstStyle/>
          <a:p>
            <a:pPr algn="ctr"/>
            <a:r>
              <a:rPr lang="en-GB" altLang="ja-JP" sz="1600">
                <a:latin typeface="Open Sans" panose="020B0606030504020204" pitchFamily="34" charset="0"/>
                <a:ea typeface="Open Sans" panose="020B0606030504020204" pitchFamily="34" charset="0"/>
                <a:cs typeface="Open Sans" panose="020B0606030504020204" pitchFamily="34" charset="0"/>
              </a:rPr>
              <a:t>Visibility</a:t>
            </a:r>
            <a:endParaRPr lang="en-US" altLang="ja-JP" sz="1600">
              <a:latin typeface="Open Sans" panose="020B0606030504020204" pitchFamily="34" charset="0"/>
              <a:ea typeface="Open Sans" panose="020B0606030504020204" pitchFamily="34" charset="0"/>
              <a:cs typeface="Open Sans" panose="020B0606030504020204" pitchFamily="34" charset="0"/>
            </a:endParaRPr>
          </a:p>
        </p:txBody>
      </p:sp>
      <p:sp>
        <p:nvSpPr>
          <p:cNvPr id="16" name="Shape 1">
            <a:extLst>
              <a:ext uri="{FF2B5EF4-FFF2-40B4-BE49-F238E27FC236}">
                <a16:creationId xmlns:a16="http://schemas.microsoft.com/office/drawing/2014/main" id="{58C6A12B-AF0F-9A2E-7B84-1730CE34FBDE}"/>
              </a:ext>
            </a:extLst>
          </p:cNvPr>
          <p:cNvSpPr/>
          <p:nvPr/>
        </p:nvSpPr>
        <p:spPr>
          <a:xfrm>
            <a:off x="6637864" y="4340000"/>
            <a:ext cx="4986866" cy="924605"/>
          </a:xfrm>
          <a:prstGeom prst="roundRect">
            <a:avLst>
              <a:gd name="adj" fmla="val 4647"/>
            </a:avLst>
          </a:prstGeom>
          <a:solidFill>
            <a:srgbClr val="E9E6FA"/>
          </a:solidFill>
          <a:ln w="7620">
            <a:solidFill>
              <a:srgbClr val="BDB8DF"/>
            </a:solidFill>
            <a:prstDash val="solid"/>
          </a:ln>
        </p:spPr>
        <p:txBody>
          <a:bodyPr anchor="t"/>
          <a:lstStyle/>
          <a:p>
            <a:r>
              <a:rPr lang="en-US" sz="1200">
                <a:latin typeface="Open Sans" panose="020B0606030504020204" pitchFamily="34" charset="0"/>
                <a:ea typeface="Open Sans" panose="020B0606030504020204" pitchFamily="34" charset="0"/>
                <a:cs typeface="Open Sans" panose="020B0606030504020204" pitchFamily="34" charset="0"/>
              </a:rPr>
              <a:t>By maintaining an extensive product portfolio, localizing offerings, innovating continuously, and employing strategic promotions, Nestlé enhances its market presence and strengthens its competitive advantage in the global food industry.</a:t>
            </a:r>
          </a:p>
        </p:txBody>
      </p:sp>
      <p:sp>
        <p:nvSpPr>
          <p:cNvPr id="20" name="Shape 1">
            <a:extLst>
              <a:ext uri="{FF2B5EF4-FFF2-40B4-BE49-F238E27FC236}">
                <a16:creationId xmlns:a16="http://schemas.microsoft.com/office/drawing/2014/main" id="{1FE4C9A6-13FC-55E6-5E89-753B3BE456D9}"/>
              </a:ext>
            </a:extLst>
          </p:cNvPr>
          <p:cNvSpPr/>
          <p:nvPr/>
        </p:nvSpPr>
        <p:spPr>
          <a:xfrm>
            <a:off x="6637864" y="2795541"/>
            <a:ext cx="4986866" cy="1491171"/>
          </a:xfrm>
          <a:prstGeom prst="roundRect">
            <a:avLst>
              <a:gd name="adj" fmla="val 4647"/>
            </a:avLst>
          </a:prstGeom>
          <a:solidFill>
            <a:srgbClr val="E9E6FA"/>
          </a:solidFill>
          <a:ln w="7620">
            <a:solidFill>
              <a:srgbClr val="BDB8DF"/>
            </a:solidFill>
            <a:prstDash val="solid"/>
          </a:ln>
        </p:spPr>
        <p:txBody>
          <a:bodyPr anchor="t"/>
          <a:lstStyle/>
          <a:p>
            <a:r>
              <a:rPr lang="en-US" sz="1200">
                <a:latin typeface="Open Sans" panose="020B0606030504020204" pitchFamily="34" charset="0"/>
                <a:ea typeface="Open Sans" panose="020B0606030504020204" pitchFamily="34" charset="0"/>
                <a:cs typeface="Open Sans" panose="020B0606030504020204" pitchFamily="34" charset="0"/>
              </a:rPr>
              <a:t>The extensive range of products under Nestlé addresses the preferences of a wide spectrum of consumers across a variety of demographic groups. From instant noodles to high-end coffee, Nestlé has so many choices that resonate with different palates and lifestyles. This diversity increases consumer satisfaction and enables the brand to be able to communicate with more people.</a:t>
            </a:r>
          </a:p>
        </p:txBody>
      </p:sp>
      <p:sp>
        <p:nvSpPr>
          <p:cNvPr id="21" name="Shape 1">
            <a:extLst>
              <a:ext uri="{FF2B5EF4-FFF2-40B4-BE49-F238E27FC236}">
                <a16:creationId xmlns:a16="http://schemas.microsoft.com/office/drawing/2014/main" id="{CE1CC2FC-902D-81AC-9091-09FA91BB643F}"/>
              </a:ext>
            </a:extLst>
          </p:cNvPr>
          <p:cNvSpPr/>
          <p:nvPr/>
        </p:nvSpPr>
        <p:spPr>
          <a:xfrm>
            <a:off x="6637865" y="1457736"/>
            <a:ext cx="4986865" cy="1273350"/>
          </a:xfrm>
          <a:prstGeom prst="roundRect">
            <a:avLst>
              <a:gd name="adj" fmla="val 4647"/>
            </a:avLst>
          </a:prstGeom>
          <a:solidFill>
            <a:srgbClr val="E9E6FA"/>
          </a:solidFill>
          <a:ln w="7620">
            <a:solidFill>
              <a:srgbClr val="BDB8DF"/>
            </a:solidFill>
            <a:prstDash val="solid"/>
          </a:ln>
        </p:spPr>
        <p:txBody>
          <a:bodyPr anchor="t"/>
          <a:lstStyle/>
          <a:p>
            <a:r>
              <a:rPr lang="en-US" sz="1200">
                <a:latin typeface="Open Sans" panose="020B0606030504020204" pitchFamily="34" charset="0"/>
                <a:ea typeface="Open Sans" panose="020B0606030504020204" pitchFamily="34" charset="0"/>
                <a:cs typeface="Open Sans" panose="020B0606030504020204" pitchFamily="34" charset="0"/>
              </a:rPr>
              <a:t>International presence of Nestlé is wide, supporting high production and distribution capacities. The company manages its supply chain skillfully to ensure the timely availability of its products in different markets. The scale allows Nestlé to maintain competitive prices while meeting consumers' demand in different parts of the world.</a:t>
            </a:r>
          </a:p>
        </p:txBody>
      </p:sp>
      <p:sp>
        <p:nvSpPr>
          <p:cNvPr id="2" name="Shape 1">
            <a:extLst>
              <a:ext uri="{FF2B5EF4-FFF2-40B4-BE49-F238E27FC236}">
                <a16:creationId xmlns:a16="http://schemas.microsoft.com/office/drawing/2014/main" id="{BA5B818A-3DE7-A190-F0AE-571B7178681D}"/>
              </a:ext>
            </a:extLst>
          </p:cNvPr>
          <p:cNvSpPr/>
          <p:nvPr/>
        </p:nvSpPr>
        <p:spPr>
          <a:xfrm>
            <a:off x="6637866" y="5317896"/>
            <a:ext cx="4986865" cy="1273351"/>
          </a:xfrm>
          <a:prstGeom prst="roundRect">
            <a:avLst>
              <a:gd name="adj" fmla="val 4647"/>
            </a:avLst>
          </a:prstGeom>
          <a:solidFill>
            <a:srgbClr val="E9E6FA"/>
          </a:solidFill>
          <a:ln w="7620">
            <a:solidFill>
              <a:srgbClr val="BDB8DF"/>
            </a:solidFill>
            <a:prstDash val="solid"/>
          </a:ln>
        </p:spPr>
        <p:txBody>
          <a:bodyPr anchor="t"/>
          <a:lstStyle/>
          <a:p>
            <a:r>
              <a:rPr lang="en-US" altLang="ja-JP" sz="1200" b="0" i="0">
                <a:solidFill>
                  <a:srgbClr val="000000"/>
                </a:solidFill>
                <a:effectLst/>
                <a:latin typeface="Open Sans" panose="020B0606030504020204" pitchFamily="34" charset="0"/>
              </a:rPr>
              <a:t>The </a:t>
            </a:r>
            <a:r>
              <a:rPr lang="en-US" altLang="ja-JP" sz="1200" b="0" i="0" err="1">
                <a:solidFill>
                  <a:srgbClr val="000000"/>
                </a:solidFill>
                <a:effectLst/>
                <a:latin typeface="Open Sans" panose="020B0606030504020204" pitchFamily="34" charset="0"/>
              </a:rPr>
              <a:t>Transporeon</a:t>
            </a:r>
            <a:r>
              <a:rPr lang="en-US" altLang="ja-JP" sz="1200" b="0" i="0">
                <a:solidFill>
                  <a:srgbClr val="000000"/>
                </a:solidFill>
                <a:effectLst/>
                <a:latin typeface="Open Sans" panose="020B0606030504020204" pitchFamily="34" charset="0"/>
              </a:rPr>
              <a:t> Visibility Hub helps Nestlé handle uncertainties and respond quickly in unstable situations. It will also help Nestlé track where the products and raw materials are manufactured and how they reach the consumer. In this way, Nestlé can meet the demand from consumers who are interested in food safety and sustainability.</a:t>
            </a:r>
            <a:endParaRPr lang="en-US" sz="120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Box 9">
            <a:extLst>
              <a:ext uri="{FF2B5EF4-FFF2-40B4-BE49-F238E27FC236}">
                <a16:creationId xmlns:a16="http://schemas.microsoft.com/office/drawing/2014/main" id="{17E077E1-1FC2-CFE3-D438-D7AC2164731D}"/>
              </a:ext>
            </a:extLst>
          </p:cNvPr>
          <p:cNvSpPr txBox="1"/>
          <p:nvPr/>
        </p:nvSpPr>
        <p:spPr>
          <a:xfrm>
            <a:off x="8062193" y="2392532"/>
            <a:ext cx="958272" cy="338554"/>
          </a:xfrm>
          <a:prstGeom prst="rect">
            <a:avLst/>
          </a:prstGeom>
          <a:noFill/>
        </p:spPr>
        <p:txBody>
          <a:bodyPr wrap="square" rtlCol="0">
            <a:spAutoFit/>
          </a:bodyPr>
          <a:lstStyle/>
          <a:p>
            <a:r>
              <a:rPr kumimoji="1" lang="ja-JP" altLang="en-US" sz="1600">
                <a:solidFill>
                  <a:schemeClr val="accent5"/>
                </a:solidFill>
                <a:latin typeface="Calibri" panose="020F0502020204030204" pitchFamily="34" charset="0"/>
                <a:ea typeface="Calibri" panose="020F0502020204030204" pitchFamily="34" charset="0"/>
                <a:cs typeface="Calibri" panose="020F0502020204030204" pitchFamily="34" charset="0"/>
              </a:rPr>
              <a:t>→</a:t>
            </a:r>
            <a:r>
              <a:rPr kumimoji="1" lang="en-US" altLang="ja-JP" sz="1600">
                <a:solidFill>
                  <a:schemeClr val="accent5"/>
                </a:solidFill>
                <a:latin typeface="Calibri" panose="020F0502020204030204" pitchFamily="34" charset="0"/>
                <a:ea typeface="Calibri" panose="020F0502020204030204" pitchFamily="34" charset="0"/>
                <a:cs typeface="Calibri" panose="020F0502020204030204" pitchFamily="34" charset="0"/>
              </a:rPr>
              <a:t>High</a:t>
            </a:r>
            <a:endParaRPr kumimoji="1" lang="ja-JP" altLang="en-US" sz="1600">
              <a:solidFill>
                <a:schemeClr val="accent5"/>
              </a:solidFill>
              <a:latin typeface="Calibri" panose="020F0502020204030204" pitchFamily="34" charset="0"/>
              <a:cs typeface="Calibri" panose="020F0502020204030204" pitchFamily="34" charset="0"/>
            </a:endParaRPr>
          </a:p>
        </p:txBody>
      </p:sp>
      <p:sp>
        <p:nvSpPr>
          <p:cNvPr id="17" name="TextBox 16">
            <a:extLst>
              <a:ext uri="{FF2B5EF4-FFF2-40B4-BE49-F238E27FC236}">
                <a16:creationId xmlns:a16="http://schemas.microsoft.com/office/drawing/2014/main" id="{06C8B4C4-BDAD-12E1-CC6E-085A7A60AECE}"/>
              </a:ext>
            </a:extLst>
          </p:cNvPr>
          <p:cNvSpPr txBox="1"/>
          <p:nvPr/>
        </p:nvSpPr>
        <p:spPr>
          <a:xfrm>
            <a:off x="7283767" y="3915548"/>
            <a:ext cx="958272" cy="338554"/>
          </a:xfrm>
          <a:prstGeom prst="rect">
            <a:avLst/>
          </a:prstGeom>
          <a:noFill/>
        </p:spPr>
        <p:txBody>
          <a:bodyPr wrap="square" rtlCol="0">
            <a:spAutoFit/>
          </a:bodyPr>
          <a:lstStyle/>
          <a:p>
            <a:r>
              <a:rPr kumimoji="1" lang="ja-JP" altLang="en-US" sz="1600">
                <a:solidFill>
                  <a:schemeClr val="accent5"/>
                </a:solidFill>
                <a:latin typeface="Calibri" panose="020F0502020204030204" pitchFamily="34" charset="0"/>
                <a:ea typeface="Calibri" panose="020F0502020204030204" pitchFamily="34" charset="0"/>
                <a:cs typeface="Calibri" panose="020F0502020204030204" pitchFamily="34" charset="0"/>
              </a:rPr>
              <a:t>→</a:t>
            </a:r>
            <a:r>
              <a:rPr kumimoji="1" lang="en-US" altLang="ja-JP" sz="1600">
                <a:solidFill>
                  <a:schemeClr val="accent5"/>
                </a:solidFill>
                <a:latin typeface="Calibri" panose="020F0502020204030204" pitchFamily="34" charset="0"/>
                <a:ea typeface="Calibri" panose="020F0502020204030204" pitchFamily="34" charset="0"/>
                <a:cs typeface="Calibri" panose="020F0502020204030204" pitchFamily="34" charset="0"/>
              </a:rPr>
              <a:t>High</a:t>
            </a:r>
            <a:endParaRPr kumimoji="1" lang="ja-JP" altLang="en-US" sz="1600">
              <a:solidFill>
                <a:schemeClr val="accent5"/>
              </a:solidFill>
              <a:latin typeface="Calibri" panose="020F0502020204030204" pitchFamily="34" charset="0"/>
              <a:cs typeface="Calibri" panose="020F0502020204030204" pitchFamily="34" charset="0"/>
            </a:endParaRPr>
          </a:p>
        </p:txBody>
      </p:sp>
      <p:sp>
        <p:nvSpPr>
          <p:cNvPr id="18" name="TextBox 17">
            <a:extLst>
              <a:ext uri="{FF2B5EF4-FFF2-40B4-BE49-F238E27FC236}">
                <a16:creationId xmlns:a16="http://schemas.microsoft.com/office/drawing/2014/main" id="{3BE1106D-7702-18EB-354C-F05A81F6A98B}"/>
              </a:ext>
            </a:extLst>
          </p:cNvPr>
          <p:cNvSpPr txBox="1"/>
          <p:nvPr/>
        </p:nvSpPr>
        <p:spPr>
          <a:xfrm>
            <a:off x="10322793" y="4926049"/>
            <a:ext cx="958272" cy="338554"/>
          </a:xfrm>
          <a:prstGeom prst="rect">
            <a:avLst/>
          </a:prstGeom>
          <a:noFill/>
        </p:spPr>
        <p:txBody>
          <a:bodyPr wrap="square" rtlCol="0">
            <a:spAutoFit/>
          </a:bodyPr>
          <a:lstStyle/>
          <a:p>
            <a:r>
              <a:rPr kumimoji="1" lang="ja-JP" altLang="en-US" sz="1600">
                <a:solidFill>
                  <a:schemeClr val="accent5"/>
                </a:solidFill>
                <a:latin typeface="Calibri" panose="020F0502020204030204" pitchFamily="34" charset="0"/>
                <a:ea typeface="Calibri" panose="020F0502020204030204" pitchFamily="34" charset="0"/>
                <a:cs typeface="Calibri" panose="020F0502020204030204" pitchFamily="34" charset="0"/>
              </a:rPr>
              <a:t>→</a:t>
            </a:r>
            <a:r>
              <a:rPr kumimoji="1" lang="en-US" altLang="ja-JP" sz="1600">
                <a:solidFill>
                  <a:schemeClr val="accent5"/>
                </a:solidFill>
                <a:latin typeface="Calibri" panose="020F0502020204030204" pitchFamily="34" charset="0"/>
                <a:ea typeface="Calibri" panose="020F0502020204030204" pitchFamily="34" charset="0"/>
                <a:cs typeface="Calibri" panose="020F0502020204030204" pitchFamily="34" charset="0"/>
              </a:rPr>
              <a:t>High</a:t>
            </a:r>
            <a:endParaRPr kumimoji="1" lang="ja-JP" altLang="en-US" sz="1600">
              <a:solidFill>
                <a:schemeClr val="accent5"/>
              </a:solidFill>
              <a:latin typeface="Calibri" panose="020F0502020204030204" pitchFamily="34" charset="0"/>
              <a:cs typeface="Calibri" panose="020F0502020204030204" pitchFamily="34" charset="0"/>
            </a:endParaRPr>
          </a:p>
        </p:txBody>
      </p:sp>
      <p:sp>
        <p:nvSpPr>
          <p:cNvPr id="19" name="TextBox 18">
            <a:extLst>
              <a:ext uri="{FF2B5EF4-FFF2-40B4-BE49-F238E27FC236}">
                <a16:creationId xmlns:a16="http://schemas.microsoft.com/office/drawing/2014/main" id="{E1F2D0BC-B907-354E-4E17-F0065CF3850D}"/>
              </a:ext>
            </a:extLst>
          </p:cNvPr>
          <p:cNvSpPr txBox="1"/>
          <p:nvPr/>
        </p:nvSpPr>
        <p:spPr>
          <a:xfrm>
            <a:off x="7762903" y="6250381"/>
            <a:ext cx="958272" cy="338554"/>
          </a:xfrm>
          <a:prstGeom prst="rect">
            <a:avLst/>
          </a:prstGeom>
          <a:noFill/>
        </p:spPr>
        <p:txBody>
          <a:bodyPr wrap="square" rtlCol="0">
            <a:spAutoFit/>
          </a:bodyPr>
          <a:lstStyle/>
          <a:p>
            <a:r>
              <a:rPr kumimoji="1" lang="ja-JP" altLang="en-US" sz="1600">
                <a:solidFill>
                  <a:schemeClr val="accent5"/>
                </a:solidFill>
                <a:latin typeface="Calibri" panose="020F0502020204030204" pitchFamily="34" charset="0"/>
                <a:ea typeface="Calibri" panose="020F0502020204030204" pitchFamily="34" charset="0"/>
                <a:cs typeface="Calibri" panose="020F0502020204030204" pitchFamily="34" charset="0"/>
              </a:rPr>
              <a:t>→</a:t>
            </a:r>
            <a:r>
              <a:rPr kumimoji="1" lang="en-US" altLang="ja-JP" sz="1600">
                <a:solidFill>
                  <a:schemeClr val="accent5"/>
                </a:solidFill>
                <a:latin typeface="Calibri" panose="020F0502020204030204" pitchFamily="34" charset="0"/>
                <a:ea typeface="Calibri" panose="020F0502020204030204" pitchFamily="34" charset="0"/>
                <a:cs typeface="Calibri" panose="020F0502020204030204" pitchFamily="34" charset="0"/>
              </a:rPr>
              <a:t>High</a:t>
            </a:r>
            <a:endParaRPr kumimoji="1" lang="ja-JP" altLang="en-US" sz="1600">
              <a:solidFill>
                <a:schemeClr val="accent5"/>
              </a:solidFill>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73108F9F-8D73-6A4C-81FE-0BF4F60E5C3D}"/>
              </a:ext>
            </a:extLst>
          </p:cNvPr>
          <p:cNvSpPr txBox="1"/>
          <p:nvPr/>
        </p:nvSpPr>
        <p:spPr>
          <a:xfrm>
            <a:off x="7762903" y="983545"/>
            <a:ext cx="1913466" cy="369332"/>
          </a:xfrm>
          <a:prstGeom prst="rect">
            <a:avLst/>
          </a:prstGeom>
          <a:noFill/>
        </p:spPr>
        <p:txBody>
          <a:bodyPr wrap="square" rtlCol="0">
            <a:spAutoFit/>
          </a:bodyPr>
          <a:lstStyle/>
          <a:p>
            <a:r>
              <a:rPr kumimoji="1" lang="ja-JP" altLang="en-US">
                <a:latin typeface="Calibri" panose="020F0502020204030204" pitchFamily="34" charset="0"/>
                <a:cs typeface="Calibri" panose="020F0502020204030204" pitchFamily="34" charset="0"/>
              </a:rPr>
              <a:t> </a:t>
            </a:r>
            <a:r>
              <a:rPr lang="en-US" altLang="ja-JP" sz="1583" b="1">
                <a:solidFill>
                  <a:srgbClr val="2A2742"/>
                </a:solidFill>
                <a:latin typeface="Open Sans" panose="020B0606030504020204" pitchFamily="34" charset="0"/>
                <a:ea typeface="Open Sans" panose="020B0606030504020204" pitchFamily="34" charset="0"/>
                <a:cs typeface="Open Sans" panose="020B0606030504020204" pitchFamily="34" charset="0"/>
              </a:rPr>
              <a:t>4 V Profile</a:t>
            </a:r>
            <a:endParaRPr lang="ja-JP" altLang="en-US" sz="1583" b="1">
              <a:solidFill>
                <a:srgbClr val="2A2742"/>
              </a:solidFill>
              <a:latin typeface="Open Sans" panose="020B0606030504020204" pitchFamily="34" charset="0"/>
              <a:cs typeface="Open Sans" panose="020B0606030504020204" pitchFamily="34" charset="0"/>
            </a:endParaRPr>
          </a:p>
        </p:txBody>
      </p:sp>
      <p:sp>
        <p:nvSpPr>
          <p:cNvPr id="24" name="TextBox 23">
            <a:extLst>
              <a:ext uri="{FF2B5EF4-FFF2-40B4-BE49-F238E27FC236}">
                <a16:creationId xmlns:a16="http://schemas.microsoft.com/office/drawing/2014/main" id="{FCEA4C15-025A-E3B2-6DC9-385AB5809C96}"/>
              </a:ext>
            </a:extLst>
          </p:cNvPr>
          <p:cNvSpPr txBox="1"/>
          <p:nvPr/>
        </p:nvSpPr>
        <p:spPr>
          <a:xfrm>
            <a:off x="1483539" y="1006228"/>
            <a:ext cx="2683930" cy="335926"/>
          </a:xfrm>
          <a:prstGeom prst="rect">
            <a:avLst/>
          </a:prstGeom>
          <a:noFill/>
        </p:spPr>
        <p:txBody>
          <a:bodyPr wrap="square" rtlCol="0">
            <a:spAutoFit/>
          </a:bodyPr>
          <a:lstStyle/>
          <a:p>
            <a:r>
              <a:rPr lang="en-US" altLang="ja-JP" sz="1583" b="1">
                <a:solidFill>
                  <a:srgbClr val="2A2742"/>
                </a:solidFill>
                <a:latin typeface="Open Sans" panose="020B0606030504020204" pitchFamily="34" charset="0"/>
                <a:ea typeface="Open Sans" panose="020B0606030504020204" pitchFamily="34" charset="0"/>
                <a:cs typeface="Open Sans" panose="020B0606030504020204" pitchFamily="34" charset="0"/>
              </a:rPr>
              <a:t>Polar Diagram</a:t>
            </a:r>
            <a:endParaRPr lang="ja-JP" altLang="en-US" sz="1583" b="1">
              <a:solidFill>
                <a:srgbClr val="2A2742"/>
              </a:solidFill>
              <a:latin typeface="Open Sans" panose="020B0606030504020204" pitchFamily="34" charset="0"/>
              <a:cs typeface="Open Sans" panose="020B0606030504020204" pitchFamily="34" charset="0"/>
            </a:endParaRPr>
          </a:p>
        </p:txBody>
      </p:sp>
      <p:sp>
        <p:nvSpPr>
          <p:cNvPr id="26" name="TextBox 25">
            <a:extLst>
              <a:ext uri="{FF2B5EF4-FFF2-40B4-BE49-F238E27FC236}">
                <a16:creationId xmlns:a16="http://schemas.microsoft.com/office/drawing/2014/main" id="{9C40684F-CD61-7413-FA43-35418D885169}"/>
              </a:ext>
            </a:extLst>
          </p:cNvPr>
          <p:cNvSpPr txBox="1"/>
          <p:nvPr/>
        </p:nvSpPr>
        <p:spPr>
          <a:xfrm>
            <a:off x="508000" y="5611957"/>
            <a:ext cx="3920067" cy="923330"/>
          </a:xfrm>
          <a:prstGeom prst="rect">
            <a:avLst/>
          </a:prstGeom>
          <a:noFill/>
        </p:spPr>
        <p:txBody>
          <a:bodyPr wrap="square">
            <a:spAutoFit/>
          </a:bodyPr>
          <a:lstStyle/>
          <a:p>
            <a:r>
              <a:rPr lang="ja-JP" altLang="en-US">
                <a:latin typeface="Open Sans" panose="020B0606030504020204" pitchFamily="34" charset="0"/>
                <a:cs typeface="Open Sans" panose="020B0606030504020204" pitchFamily="34" charset="0"/>
              </a:rPr>
              <a:t>Challenge: Risk of unsold or discarded products with short shelf life</a:t>
            </a:r>
          </a:p>
        </p:txBody>
      </p:sp>
      <p:sp>
        <p:nvSpPr>
          <p:cNvPr id="27" name="Shape 1">
            <a:extLst>
              <a:ext uri="{FF2B5EF4-FFF2-40B4-BE49-F238E27FC236}">
                <a16:creationId xmlns:a16="http://schemas.microsoft.com/office/drawing/2014/main" id="{95241907-416F-963B-2AFA-B4759CD8B844}"/>
              </a:ext>
            </a:extLst>
          </p:cNvPr>
          <p:cNvSpPr/>
          <p:nvPr/>
        </p:nvSpPr>
        <p:spPr>
          <a:xfrm>
            <a:off x="469906" y="5565467"/>
            <a:ext cx="4089396" cy="1038958"/>
          </a:xfrm>
          <a:prstGeom prst="roundRect">
            <a:avLst>
              <a:gd name="adj" fmla="val 4647"/>
            </a:avLst>
          </a:prstGeom>
          <a:noFill/>
          <a:ln w="7620">
            <a:solidFill>
              <a:schemeClr val="accent5"/>
            </a:solidFill>
            <a:prstDash val="solid"/>
          </a:ln>
        </p:spPr>
        <p:txBody>
          <a:bodyPr anchor="ctr"/>
          <a:lstStyle/>
          <a:p>
            <a:endParaRPr lang="en-US" sz="1500">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descr="A diagram of a hexagon with blue lines&#10;&#10;Description automatically generated">
            <a:extLst>
              <a:ext uri="{FF2B5EF4-FFF2-40B4-BE49-F238E27FC236}">
                <a16:creationId xmlns:a16="http://schemas.microsoft.com/office/drawing/2014/main" id="{76C10043-2FE9-2B70-B034-F7210EF65C28}"/>
              </a:ext>
            </a:extLst>
          </p:cNvPr>
          <p:cNvPicPr>
            <a:picLocks noChangeAspect="1"/>
          </p:cNvPicPr>
          <p:nvPr/>
        </p:nvPicPr>
        <p:blipFill>
          <a:blip r:embed="rId2"/>
          <a:stretch>
            <a:fillRect/>
          </a:stretch>
        </p:blipFill>
        <p:spPr>
          <a:xfrm>
            <a:off x="473356" y="1513750"/>
            <a:ext cx="4300478" cy="2827360"/>
          </a:xfrm>
          <a:prstGeom prst="rect">
            <a:avLst/>
          </a:prstGeom>
          <a:ln>
            <a:solidFill>
              <a:srgbClr val="4472C4"/>
            </a:solidFill>
          </a:ln>
        </p:spPr>
      </p:pic>
    </p:spTree>
    <p:extLst>
      <p:ext uri="{BB962C8B-B14F-4D97-AF65-F5344CB8AC3E}">
        <p14:creationId xmlns:p14="http://schemas.microsoft.com/office/powerpoint/2010/main" val="14362464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66881C7-1EAF-DBDF-0FA7-A957BA1C7368}"/>
              </a:ext>
            </a:extLst>
          </p:cNvPr>
          <p:cNvSpPr txBox="1"/>
          <p:nvPr/>
        </p:nvSpPr>
        <p:spPr>
          <a:xfrm>
            <a:off x="2417234" y="469235"/>
            <a:ext cx="2683930" cy="369332"/>
          </a:xfrm>
          <a:prstGeom prst="rect">
            <a:avLst/>
          </a:prstGeom>
          <a:noFill/>
        </p:spPr>
        <p:txBody>
          <a:bodyPr wrap="square" rtlCol="0">
            <a:spAutoFit/>
          </a:bodyPr>
          <a:lstStyle/>
          <a:p>
            <a:r>
              <a:rPr kumimoji="1" lang="ja-JP" altLang="en-US">
                <a:latin typeface="Calibri" panose="020F0502020204030204" pitchFamily="34" charset="0"/>
                <a:cs typeface="Calibri" panose="020F0502020204030204" pitchFamily="34" charset="0"/>
              </a:rPr>
              <a:t> </a:t>
            </a:r>
            <a:r>
              <a:rPr lang="en-US" altLang="ja-JP" sz="1583" b="1">
                <a:solidFill>
                  <a:srgbClr val="2A2742"/>
                </a:solidFill>
                <a:latin typeface="Open Sans" panose="020B0606030504020204" pitchFamily="34" charset="0"/>
                <a:ea typeface="Open Sans" panose="020B0606030504020204" pitchFamily="34" charset="0"/>
                <a:cs typeface="Open Sans" panose="020B0606030504020204" pitchFamily="34" charset="0"/>
              </a:rPr>
              <a:t>Forecasting</a:t>
            </a:r>
            <a:endParaRPr lang="ja-JP" altLang="en-US" sz="1583" b="1">
              <a:solidFill>
                <a:srgbClr val="2A2742"/>
              </a:solidFill>
              <a:latin typeface="Open Sans" panose="020B0606030504020204" pitchFamily="34" charset="0"/>
              <a:cs typeface="Open Sans" panose="020B0606030504020204" pitchFamily="34" charset="0"/>
            </a:endParaRPr>
          </a:p>
        </p:txBody>
      </p:sp>
      <p:sp>
        <p:nvSpPr>
          <p:cNvPr id="5" name="Shape 1">
            <a:extLst>
              <a:ext uri="{FF2B5EF4-FFF2-40B4-BE49-F238E27FC236}">
                <a16:creationId xmlns:a16="http://schemas.microsoft.com/office/drawing/2014/main" id="{24434B36-F03E-EA97-8046-E9F85AED460D}"/>
              </a:ext>
            </a:extLst>
          </p:cNvPr>
          <p:cNvSpPr/>
          <p:nvPr/>
        </p:nvSpPr>
        <p:spPr>
          <a:xfrm>
            <a:off x="800100" y="1542398"/>
            <a:ext cx="5075767" cy="1984573"/>
          </a:xfrm>
          <a:prstGeom prst="roundRect">
            <a:avLst>
              <a:gd name="adj" fmla="val 4647"/>
            </a:avLst>
          </a:prstGeom>
          <a:solidFill>
            <a:srgbClr val="E9E6FA"/>
          </a:solidFill>
          <a:ln w="7620">
            <a:solidFill>
              <a:srgbClr val="BDB8DF"/>
            </a:solidFill>
            <a:prstDash val="solid"/>
          </a:ln>
        </p:spPr>
        <p:txBody>
          <a:bodyPr anchor="t"/>
          <a:lstStyle/>
          <a:p>
            <a:pPr algn="l" fontAlgn="base">
              <a:lnSpc>
                <a:spcPts val="1800"/>
              </a:lnSpc>
              <a:buFont typeface="Arial" panose="020B0604020202020204" pitchFamily="34" charset="0"/>
              <a:buChar char="•"/>
            </a:pPr>
            <a:r>
              <a:rPr lang="en-US" altLang="ja-JP" sz="1200" b="1" i="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Executional horizon:</a:t>
            </a:r>
            <a:r>
              <a:rPr lang="en-US" altLang="ja-JP" sz="1200" b="0" i="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 Looking 1-6 weeks out to ensure product availability.</a:t>
            </a:r>
          </a:p>
          <a:p>
            <a:pPr algn="l" fontAlgn="base">
              <a:lnSpc>
                <a:spcPts val="1800"/>
              </a:lnSpc>
              <a:buFont typeface="Arial" panose="020B0604020202020204" pitchFamily="34" charset="0"/>
              <a:buChar char="•"/>
            </a:pPr>
            <a:r>
              <a:rPr lang="en-US" altLang="ja-JP" sz="1200" b="1" i="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Operational horizon:</a:t>
            </a:r>
            <a:r>
              <a:rPr lang="en-US" altLang="ja-JP" sz="1200" b="0" i="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 Projecting the next 7-26 weeks to align and sign off business plans.</a:t>
            </a:r>
          </a:p>
          <a:p>
            <a:pPr algn="l" fontAlgn="base">
              <a:lnSpc>
                <a:spcPts val="1800"/>
              </a:lnSpc>
              <a:buFont typeface="Arial" panose="020B0604020202020204" pitchFamily="34" charset="0"/>
              <a:buChar char="•"/>
            </a:pPr>
            <a:r>
              <a:rPr lang="en-US" altLang="ja-JP" sz="1200" b="1" i="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Tactical horizon:</a:t>
            </a:r>
            <a:r>
              <a:rPr lang="en-US" altLang="ja-JP" sz="1200" b="0" i="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 Planning for the next 7-18 months to prepare tactical resources.</a:t>
            </a:r>
          </a:p>
          <a:p>
            <a:pPr algn="l" fontAlgn="base">
              <a:lnSpc>
                <a:spcPts val="1800"/>
              </a:lnSpc>
              <a:buFont typeface="Arial" panose="020B0604020202020204" pitchFamily="34" charset="0"/>
              <a:buChar char="•"/>
            </a:pPr>
            <a:r>
              <a:rPr lang="en-US" altLang="ja-JP" sz="1200" b="1" i="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Strategic horizon:</a:t>
            </a:r>
            <a:r>
              <a:rPr lang="en-US" altLang="ja-JP" sz="1200" b="0" i="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 Advanced planning beyond 18 months to design networks and production capacity.</a:t>
            </a:r>
          </a:p>
        </p:txBody>
      </p:sp>
      <p:sp>
        <p:nvSpPr>
          <p:cNvPr id="7" name="TextBox 6">
            <a:extLst>
              <a:ext uri="{FF2B5EF4-FFF2-40B4-BE49-F238E27FC236}">
                <a16:creationId xmlns:a16="http://schemas.microsoft.com/office/drawing/2014/main" id="{4C95CEE5-88C9-6EAB-E34D-A1D551A14E51}"/>
              </a:ext>
            </a:extLst>
          </p:cNvPr>
          <p:cNvSpPr txBox="1"/>
          <p:nvPr/>
        </p:nvSpPr>
        <p:spPr>
          <a:xfrm>
            <a:off x="800100" y="1027855"/>
            <a:ext cx="5075767" cy="461665"/>
          </a:xfrm>
          <a:prstGeom prst="rect">
            <a:avLst/>
          </a:prstGeom>
          <a:noFill/>
        </p:spPr>
        <p:txBody>
          <a:bodyPr wrap="square">
            <a:spAutoFit/>
          </a:bodyPr>
          <a:lstStyle/>
          <a:p>
            <a:r>
              <a:rPr lang="ja-JP" altLang="en-US" sz="1200">
                <a:latin typeface="Open Sans" panose="020B0606030504020204" pitchFamily="34" charset="0"/>
                <a:cs typeface="Open Sans" panose="020B0606030504020204" pitchFamily="34" charset="0"/>
              </a:rPr>
              <a:t>Nestlé divides its demand planning and time series analysis work into four broad horizons</a:t>
            </a:r>
          </a:p>
        </p:txBody>
      </p:sp>
      <p:sp>
        <p:nvSpPr>
          <p:cNvPr id="8" name="Shape 1">
            <a:extLst>
              <a:ext uri="{FF2B5EF4-FFF2-40B4-BE49-F238E27FC236}">
                <a16:creationId xmlns:a16="http://schemas.microsoft.com/office/drawing/2014/main" id="{BE323F89-6736-9933-CF60-85910DA3052F}"/>
              </a:ext>
            </a:extLst>
          </p:cNvPr>
          <p:cNvSpPr/>
          <p:nvPr/>
        </p:nvSpPr>
        <p:spPr>
          <a:xfrm>
            <a:off x="800100" y="4287911"/>
            <a:ext cx="5295900" cy="1271039"/>
          </a:xfrm>
          <a:prstGeom prst="roundRect">
            <a:avLst>
              <a:gd name="adj" fmla="val 4647"/>
            </a:avLst>
          </a:prstGeom>
          <a:solidFill>
            <a:srgbClr val="E9E6FA"/>
          </a:solidFill>
          <a:ln w="7620">
            <a:solidFill>
              <a:srgbClr val="BDB8DF"/>
            </a:solidFill>
            <a:prstDash val="solid"/>
          </a:ln>
        </p:spPr>
        <p:txBody>
          <a:bodyPr anchor="ctr"/>
          <a:lstStyle/>
          <a:p>
            <a:pPr marL="285750" indent="-285750">
              <a:buFont typeface="Arial" panose="020B0604020202020204" pitchFamily="34" charset="0"/>
              <a:buChar char="•"/>
            </a:pPr>
            <a:r>
              <a:rPr lang="en-US" sz="1500">
                <a:latin typeface="Open Sans" panose="020B0606030504020204" pitchFamily="34" charset="0"/>
                <a:ea typeface="Open Sans" panose="020B0606030504020204" pitchFamily="34" charset="0"/>
                <a:cs typeface="Open Sans" panose="020B0606030504020204" pitchFamily="34" charset="0"/>
              </a:rPr>
              <a:t>Nestlé automates </a:t>
            </a:r>
            <a:r>
              <a:rPr lang="en-US" sz="1500" b="1">
                <a:latin typeface="Open Sans" panose="020B0606030504020204" pitchFamily="34" charset="0"/>
                <a:ea typeface="Open Sans" panose="020B0606030504020204" pitchFamily="34" charset="0"/>
                <a:cs typeface="Open Sans" panose="020B0606030504020204" pitchFamily="34" charset="0"/>
              </a:rPr>
              <a:t>80%</a:t>
            </a:r>
            <a:r>
              <a:rPr lang="en-US" sz="1500">
                <a:latin typeface="Open Sans" panose="020B0606030504020204" pitchFamily="34" charset="0"/>
                <a:ea typeface="Open Sans" panose="020B0606030504020204" pitchFamily="34" charset="0"/>
                <a:cs typeface="Open Sans" panose="020B0606030504020204" pitchFamily="34" charset="0"/>
              </a:rPr>
              <a:t> of forecasting</a:t>
            </a:r>
          </a:p>
          <a:p>
            <a:pPr marL="285750" indent="-285750">
              <a:buFont typeface="Arial" panose="020B0604020202020204" pitchFamily="34" charset="0"/>
              <a:buChar char="•"/>
            </a:pPr>
            <a:r>
              <a:rPr lang="en-US" sz="1500">
                <a:latin typeface="Open Sans" panose="020B0606030504020204" pitchFamily="34" charset="0"/>
                <a:ea typeface="Open Sans" panose="020B0606030504020204" pitchFamily="34" charset="0"/>
                <a:cs typeface="Open Sans" panose="020B0606030504020204" pitchFamily="34" charset="0"/>
              </a:rPr>
              <a:t>Reduced safety stock by </a:t>
            </a:r>
            <a:r>
              <a:rPr lang="en-US" sz="1500" b="1">
                <a:latin typeface="Open Sans" panose="020B0606030504020204" pitchFamily="34" charset="0"/>
                <a:ea typeface="Open Sans" panose="020B0606030504020204" pitchFamily="34" charset="0"/>
                <a:cs typeface="Open Sans" panose="020B0606030504020204" pitchFamily="34" charset="0"/>
              </a:rPr>
              <a:t>14-20%</a:t>
            </a:r>
            <a:r>
              <a:rPr lang="en-US" sz="1500">
                <a:latin typeface="Open Sans" panose="020B0606030504020204" pitchFamily="34" charset="0"/>
                <a:ea typeface="Open Sans" panose="020B0606030504020204" pitchFamily="34" charset="0"/>
                <a:cs typeface="Open Sans" panose="020B0606030504020204" pitchFamily="34" charset="0"/>
              </a:rPr>
              <a:t> and achieved cost savings of up to $20 million (on $100 million in inventory)</a:t>
            </a:r>
          </a:p>
        </p:txBody>
      </p:sp>
      <p:sp>
        <p:nvSpPr>
          <p:cNvPr id="9" name="Arrow: Down 8">
            <a:extLst>
              <a:ext uri="{FF2B5EF4-FFF2-40B4-BE49-F238E27FC236}">
                <a16:creationId xmlns:a16="http://schemas.microsoft.com/office/drawing/2014/main" id="{81B1DC0C-CA26-7D17-7BEB-E4D230D00404}"/>
              </a:ext>
            </a:extLst>
          </p:cNvPr>
          <p:cNvSpPr/>
          <p:nvPr/>
        </p:nvSpPr>
        <p:spPr>
          <a:xfrm>
            <a:off x="2657790" y="3845262"/>
            <a:ext cx="1176867" cy="338667"/>
          </a:xfrm>
          <a:prstGeom prst="downArrow">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1" name="Picture 10">
            <a:extLst>
              <a:ext uri="{FF2B5EF4-FFF2-40B4-BE49-F238E27FC236}">
                <a16:creationId xmlns:a16="http://schemas.microsoft.com/office/drawing/2014/main" id="{4F024332-B8FA-4E69-4C3B-220EBA0A100E}"/>
              </a:ext>
            </a:extLst>
          </p:cNvPr>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7324514" y="2158075"/>
            <a:ext cx="3566161" cy="3374374"/>
          </a:xfrm>
          <a:prstGeom prst="rect">
            <a:avLst/>
          </a:prstGeom>
        </p:spPr>
      </p:pic>
      <p:sp>
        <p:nvSpPr>
          <p:cNvPr id="15" name="TextBox 14">
            <a:extLst>
              <a:ext uri="{FF2B5EF4-FFF2-40B4-BE49-F238E27FC236}">
                <a16:creationId xmlns:a16="http://schemas.microsoft.com/office/drawing/2014/main" id="{9FCAF629-0DD1-396B-10B9-A1F504098104}"/>
              </a:ext>
            </a:extLst>
          </p:cNvPr>
          <p:cNvSpPr txBox="1"/>
          <p:nvPr/>
        </p:nvSpPr>
        <p:spPr>
          <a:xfrm>
            <a:off x="8920480" y="5584920"/>
            <a:ext cx="1672168" cy="253916"/>
          </a:xfrm>
          <a:prstGeom prst="rect">
            <a:avLst/>
          </a:prstGeom>
          <a:noFill/>
        </p:spPr>
        <p:txBody>
          <a:bodyPr wrap="square">
            <a:spAutoFit/>
          </a:bodyPr>
          <a:lstStyle/>
          <a:p>
            <a:r>
              <a:rPr lang="en-US" altLang="ja-JP" sz="1050" i="0" u="none" strike="noStrike">
                <a:solidFill>
                  <a:schemeClr val="accent4"/>
                </a:solidFill>
                <a:effectLst/>
                <a:latin typeface="Roboto" panose="02000000000000000000" pitchFamily="2" charset="0"/>
              </a:rPr>
              <a:t>Source : </a:t>
            </a:r>
            <a:r>
              <a:rPr lang="en-US" altLang="ja-JP" sz="1050" i="0">
                <a:solidFill>
                  <a:schemeClr val="accent4"/>
                </a:solidFill>
                <a:effectLst/>
                <a:latin typeface="Roboto" panose="02000000000000000000" pitchFamily="2" charset="0"/>
              </a:rPr>
              <a:t>Coupa Software</a:t>
            </a:r>
            <a:endParaRPr lang="ja-JP" altLang="en-US" sz="1050">
              <a:solidFill>
                <a:schemeClr val="accent4"/>
              </a:solidFill>
            </a:endParaRPr>
          </a:p>
        </p:txBody>
      </p:sp>
      <p:sp>
        <p:nvSpPr>
          <p:cNvPr id="16" name="TextBox 15">
            <a:extLst>
              <a:ext uri="{FF2B5EF4-FFF2-40B4-BE49-F238E27FC236}">
                <a16:creationId xmlns:a16="http://schemas.microsoft.com/office/drawing/2014/main" id="{1058EE08-2DDF-1CE2-9C8E-3B877C1A5CB0}"/>
              </a:ext>
            </a:extLst>
          </p:cNvPr>
          <p:cNvSpPr txBox="1"/>
          <p:nvPr/>
        </p:nvSpPr>
        <p:spPr>
          <a:xfrm>
            <a:off x="7765630" y="459857"/>
            <a:ext cx="2683930" cy="369332"/>
          </a:xfrm>
          <a:prstGeom prst="rect">
            <a:avLst/>
          </a:prstGeom>
          <a:noFill/>
        </p:spPr>
        <p:txBody>
          <a:bodyPr wrap="square" rtlCol="0">
            <a:spAutoFit/>
          </a:bodyPr>
          <a:lstStyle/>
          <a:p>
            <a:r>
              <a:rPr kumimoji="1" lang="ja-JP" altLang="en-US">
                <a:latin typeface="Calibri" panose="020F0502020204030204" pitchFamily="34" charset="0"/>
                <a:cs typeface="Calibri" panose="020F0502020204030204" pitchFamily="34" charset="0"/>
              </a:rPr>
              <a:t> </a:t>
            </a:r>
            <a:r>
              <a:rPr lang="en-US" altLang="ja-JP" sz="1583" b="1">
                <a:solidFill>
                  <a:srgbClr val="2A2742"/>
                </a:solidFill>
                <a:latin typeface="Open Sans" panose="020B0606030504020204" pitchFamily="34" charset="0"/>
                <a:ea typeface="Open Sans" panose="020B0606030504020204" pitchFamily="34" charset="0"/>
                <a:cs typeface="Open Sans" panose="020B0606030504020204" pitchFamily="34" charset="0"/>
              </a:rPr>
              <a:t>Inventory Management</a:t>
            </a:r>
            <a:endParaRPr lang="ja-JP" altLang="en-US" sz="1583" b="1">
              <a:solidFill>
                <a:srgbClr val="2A2742"/>
              </a:solidFill>
              <a:latin typeface="Open Sans" panose="020B0606030504020204" pitchFamily="34" charset="0"/>
              <a:cs typeface="Open Sans" panose="020B0606030504020204" pitchFamily="34" charset="0"/>
            </a:endParaRPr>
          </a:p>
        </p:txBody>
      </p:sp>
      <p:sp>
        <p:nvSpPr>
          <p:cNvPr id="17" name="Shape 1">
            <a:extLst>
              <a:ext uri="{FF2B5EF4-FFF2-40B4-BE49-F238E27FC236}">
                <a16:creationId xmlns:a16="http://schemas.microsoft.com/office/drawing/2014/main" id="{BE541C8A-001F-9A43-F7CF-DF756892EE4D}"/>
              </a:ext>
            </a:extLst>
          </p:cNvPr>
          <p:cNvSpPr/>
          <p:nvPr/>
        </p:nvSpPr>
        <p:spPr>
          <a:xfrm>
            <a:off x="6807199" y="1019159"/>
            <a:ext cx="4732864" cy="1046478"/>
          </a:xfrm>
          <a:prstGeom prst="roundRect">
            <a:avLst>
              <a:gd name="adj" fmla="val 4647"/>
            </a:avLst>
          </a:prstGeom>
          <a:solidFill>
            <a:srgbClr val="E9E6FA"/>
          </a:solidFill>
          <a:ln w="7620">
            <a:solidFill>
              <a:srgbClr val="BDB8DF"/>
            </a:solidFill>
            <a:prstDash val="solid"/>
          </a:ln>
        </p:spPr>
        <p:txBody>
          <a:bodyPr anchor="ctr"/>
          <a:lstStyle/>
          <a:p>
            <a:pPr algn="just"/>
            <a:r>
              <a:rPr lang="en-US" sz="1200">
                <a:latin typeface="Open Sans" panose="020B0606030504020204" pitchFamily="34" charset="0"/>
                <a:ea typeface="Open Sans" panose="020B0606030504020204" pitchFamily="34" charset="0"/>
                <a:cs typeface="Open Sans" panose="020B0606030504020204" pitchFamily="34" charset="0"/>
              </a:rPr>
              <a:t>Nestlé worked with solution provider </a:t>
            </a:r>
            <a:r>
              <a:rPr lang="en-US" sz="1200" err="1">
                <a:latin typeface="Open Sans" panose="020B0606030504020204" pitchFamily="34" charset="0"/>
                <a:ea typeface="Open Sans" panose="020B0606030504020204" pitchFamily="34" charset="0"/>
                <a:cs typeface="Open Sans" panose="020B0606030504020204" pitchFamily="34" charset="0"/>
              </a:rPr>
              <a:t>Coupla</a:t>
            </a:r>
            <a:r>
              <a:rPr lang="en-US" sz="1200">
                <a:latin typeface="Open Sans" panose="020B0606030504020204" pitchFamily="34" charset="0"/>
                <a:ea typeface="Open Sans" panose="020B0606030504020204" pitchFamily="34" charset="0"/>
                <a:cs typeface="Open Sans" panose="020B0606030504020204" pitchFamily="34" charset="0"/>
              </a:rPr>
              <a:t>, A data-driven approach was taken to evaluate replenishment lead times, improve data, and improve forecasting accuracy. As a result, replenishment times have been reduced, safety stock has been optimized, and financial savings have been realized.</a:t>
            </a:r>
          </a:p>
        </p:txBody>
      </p:sp>
      <p:sp>
        <p:nvSpPr>
          <p:cNvPr id="19" name="TextBox 18">
            <a:extLst>
              <a:ext uri="{FF2B5EF4-FFF2-40B4-BE49-F238E27FC236}">
                <a16:creationId xmlns:a16="http://schemas.microsoft.com/office/drawing/2014/main" id="{D209B881-C3A8-1823-AFBF-0F4D51ECB104}"/>
              </a:ext>
            </a:extLst>
          </p:cNvPr>
          <p:cNvSpPr txBox="1"/>
          <p:nvPr/>
        </p:nvSpPr>
        <p:spPr>
          <a:xfrm>
            <a:off x="3759199" y="6046800"/>
            <a:ext cx="6096000" cy="369332"/>
          </a:xfrm>
          <a:prstGeom prst="rect">
            <a:avLst/>
          </a:prstGeom>
          <a:noFill/>
        </p:spPr>
        <p:txBody>
          <a:bodyPr wrap="square">
            <a:spAutoFit/>
          </a:bodyPr>
          <a:lstStyle/>
          <a:p>
            <a:r>
              <a:rPr lang="ja-JP" altLang="en-US">
                <a:latin typeface="Open Sans" panose="020B0606030504020204" pitchFamily="34" charset="0"/>
                <a:cs typeface="Open Sans" panose="020B0606030504020204" pitchFamily="34" charset="0"/>
              </a:rPr>
              <a:t>Challenge: Quicker AI response to uncertainty</a:t>
            </a:r>
          </a:p>
        </p:txBody>
      </p:sp>
      <p:sp>
        <p:nvSpPr>
          <p:cNvPr id="20" name="Shape 1">
            <a:extLst>
              <a:ext uri="{FF2B5EF4-FFF2-40B4-BE49-F238E27FC236}">
                <a16:creationId xmlns:a16="http://schemas.microsoft.com/office/drawing/2014/main" id="{B0AB814B-2387-CE90-EC9E-7F3AC0268E51}"/>
              </a:ext>
            </a:extLst>
          </p:cNvPr>
          <p:cNvSpPr/>
          <p:nvPr/>
        </p:nvSpPr>
        <p:spPr>
          <a:xfrm>
            <a:off x="3448050" y="6000633"/>
            <a:ext cx="5628217" cy="461665"/>
          </a:xfrm>
          <a:prstGeom prst="roundRect">
            <a:avLst>
              <a:gd name="adj" fmla="val 4647"/>
            </a:avLst>
          </a:prstGeom>
          <a:noFill/>
          <a:ln w="7620">
            <a:solidFill>
              <a:schemeClr val="accent5"/>
            </a:solidFill>
            <a:prstDash val="solid"/>
          </a:ln>
        </p:spPr>
        <p:txBody>
          <a:bodyPr anchor="ctr"/>
          <a:lstStyle/>
          <a:p>
            <a:endParaRPr lang="en-US" sz="150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47387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69189C-58CF-B0D7-C7DB-7B1602D6A310}"/>
              </a:ext>
            </a:extLst>
          </p:cNvPr>
          <p:cNvSpPr txBox="1"/>
          <p:nvPr/>
        </p:nvSpPr>
        <p:spPr>
          <a:xfrm>
            <a:off x="2728732" y="411959"/>
            <a:ext cx="6815663" cy="646331"/>
          </a:xfrm>
          <a:prstGeom prst="rect">
            <a:avLst/>
          </a:prstGeom>
          <a:noFill/>
        </p:spPr>
        <p:txBody>
          <a:bodyPr wrap="square" rtlCol="0">
            <a:spAutoFit/>
          </a:bodyPr>
          <a:lstStyle/>
          <a:p>
            <a:r>
              <a:rPr kumimoji="1" lang="ja-JP" altLang="en-US">
                <a:latin typeface="Calibri" panose="020F0502020204030204" pitchFamily="34" charset="0"/>
                <a:cs typeface="Calibri" panose="020F0502020204030204" pitchFamily="34" charset="0"/>
              </a:rPr>
              <a:t> </a:t>
            </a:r>
            <a:r>
              <a:rPr lang="en-US" altLang="ja-JP" sz="1583" b="1">
                <a:solidFill>
                  <a:srgbClr val="2A2742"/>
                </a:solidFill>
                <a:latin typeface="Open Sans" panose="020B0606030504020204" pitchFamily="34" charset="0"/>
                <a:ea typeface="Open Sans" panose="020B0606030504020204" pitchFamily="34" charset="0"/>
                <a:cs typeface="Open Sans" panose="020B0606030504020204" pitchFamily="34" charset="0"/>
              </a:rPr>
              <a:t>Quality Improvement Tools : TQM Implementation</a:t>
            </a:r>
          </a:p>
          <a:p>
            <a:endParaRPr kumimoji="1" lang="ja-JP" altLang="en-US">
              <a:latin typeface="Calibri" panose="020F0502020204030204" pitchFamily="34" charset="0"/>
              <a:cs typeface="Calibri" panose="020F0502020204030204" pitchFamily="34" charset="0"/>
            </a:endParaRPr>
          </a:p>
        </p:txBody>
      </p:sp>
      <p:sp>
        <p:nvSpPr>
          <p:cNvPr id="5" name="Shape 1">
            <a:extLst>
              <a:ext uri="{FF2B5EF4-FFF2-40B4-BE49-F238E27FC236}">
                <a16:creationId xmlns:a16="http://schemas.microsoft.com/office/drawing/2014/main" id="{9DC16149-4A5B-78CF-959D-7E45EEEC20F4}"/>
              </a:ext>
            </a:extLst>
          </p:cNvPr>
          <p:cNvSpPr/>
          <p:nvPr/>
        </p:nvSpPr>
        <p:spPr>
          <a:xfrm>
            <a:off x="570178" y="1051785"/>
            <a:ext cx="5434707" cy="1492622"/>
          </a:xfrm>
          <a:prstGeom prst="roundRect">
            <a:avLst>
              <a:gd name="adj" fmla="val 2038"/>
            </a:avLst>
          </a:prstGeom>
          <a:solidFill>
            <a:srgbClr val="EAE8F3"/>
          </a:solidFill>
          <a:ln/>
        </p:spPr>
        <p:txBody>
          <a:bodyPr/>
          <a:lstStyle/>
          <a:p>
            <a:endParaRPr lang="en-US" sz="1500"/>
          </a:p>
        </p:txBody>
      </p:sp>
      <p:sp>
        <p:nvSpPr>
          <p:cNvPr id="6" name="Text 2">
            <a:extLst>
              <a:ext uri="{FF2B5EF4-FFF2-40B4-BE49-F238E27FC236}">
                <a16:creationId xmlns:a16="http://schemas.microsoft.com/office/drawing/2014/main" id="{412F538E-9863-2423-71EE-7261143300D6}"/>
              </a:ext>
            </a:extLst>
          </p:cNvPr>
          <p:cNvSpPr/>
          <p:nvPr/>
        </p:nvSpPr>
        <p:spPr>
          <a:xfrm>
            <a:off x="743943" y="1121639"/>
            <a:ext cx="2896593" cy="258267"/>
          </a:xfrm>
          <a:prstGeom prst="rect">
            <a:avLst/>
          </a:prstGeom>
          <a:noFill/>
          <a:ln/>
        </p:spPr>
        <p:txBody>
          <a:bodyPr wrap="none" lIns="0" tIns="0" rIns="0" bIns="0" rtlCol="0" anchor="t"/>
          <a:lstStyle/>
          <a:p>
            <a:pPr>
              <a:lnSpc>
                <a:spcPts val="2000"/>
              </a:lnSpc>
            </a:pPr>
            <a:r>
              <a:rPr lang="en-US" altLang="ja-JP" sz="1700" b="1" i="0">
                <a:effectLst/>
                <a:latin typeface="Open Sans" panose="020B0606030504020204" pitchFamily="34" charset="0"/>
                <a:ea typeface="Open Sans" panose="020B0606030504020204" pitchFamily="34" charset="0"/>
                <a:cs typeface="Open Sans" panose="020B0606030504020204" pitchFamily="34" charset="0"/>
              </a:rPr>
              <a:t>Customer Focus</a:t>
            </a:r>
            <a:endParaRPr lang="en-US" sz="1700" b="1">
              <a:latin typeface="Open Sans" panose="020B0606030504020204" pitchFamily="34" charset="0"/>
              <a:ea typeface="Open Sans" panose="020B0606030504020204" pitchFamily="34" charset="0"/>
              <a:cs typeface="Open Sans" panose="020B0606030504020204" pitchFamily="34" charset="0"/>
            </a:endParaRPr>
          </a:p>
        </p:txBody>
      </p:sp>
      <p:sp>
        <p:nvSpPr>
          <p:cNvPr id="7" name="Text 3">
            <a:extLst>
              <a:ext uri="{FF2B5EF4-FFF2-40B4-BE49-F238E27FC236}">
                <a16:creationId xmlns:a16="http://schemas.microsoft.com/office/drawing/2014/main" id="{8EACC91B-145F-BE9A-C7DC-D4C621DF40A1}"/>
              </a:ext>
            </a:extLst>
          </p:cNvPr>
          <p:cNvSpPr/>
          <p:nvPr/>
        </p:nvSpPr>
        <p:spPr>
          <a:xfrm>
            <a:off x="743943" y="1484015"/>
            <a:ext cx="5104110" cy="528836"/>
          </a:xfrm>
          <a:prstGeom prst="rect">
            <a:avLst/>
          </a:prstGeom>
          <a:noFill/>
          <a:ln/>
        </p:spPr>
        <p:txBody>
          <a:bodyPr wrap="square" lIns="0" tIns="0" rIns="0" bIns="0" rtlCol="0" anchor="t"/>
          <a:lstStyle/>
          <a:p>
            <a:pPr algn="just">
              <a:lnSpc>
                <a:spcPts val="2042"/>
              </a:lnSpc>
            </a:pPr>
            <a:r>
              <a:rPr lang="en-US" altLang="ja-JP" sz="1400" b="0" i="0">
                <a:effectLst/>
                <a:latin typeface="Open Sans" panose="020B0606030504020204" pitchFamily="34" charset="0"/>
                <a:ea typeface="Open Sans" panose="020B0606030504020204" pitchFamily="34" charset="0"/>
                <a:cs typeface="Open Sans" panose="020B0606030504020204" pitchFamily="34" charset="0"/>
              </a:rPr>
              <a:t>Nestlé prioritizes understanding and meeting consumer needs. This commitment is reflected in its quality policy, which emphasizes delivering products that meet or exceed customer expectations.</a:t>
            </a:r>
            <a:endParaRPr lang="en-US" sz="1292">
              <a:latin typeface="Open Sans" panose="020B0606030504020204" pitchFamily="34" charset="0"/>
              <a:ea typeface="Open Sans" panose="020B0606030504020204" pitchFamily="34" charset="0"/>
              <a:cs typeface="Open Sans" panose="020B0606030504020204" pitchFamily="34" charset="0"/>
            </a:endParaRPr>
          </a:p>
        </p:txBody>
      </p:sp>
      <p:sp>
        <p:nvSpPr>
          <p:cNvPr id="8" name="Shape 1">
            <a:extLst>
              <a:ext uri="{FF2B5EF4-FFF2-40B4-BE49-F238E27FC236}">
                <a16:creationId xmlns:a16="http://schemas.microsoft.com/office/drawing/2014/main" id="{11C5D09A-847D-646B-B35D-DB344E06AB51}"/>
              </a:ext>
            </a:extLst>
          </p:cNvPr>
          <p:cNvSpPr/>
          <p:nvPr/>
        </p:nvSpPr>
        <p:spPr>
          <a:xfrm>
            <a:off x="6268242" y="1051784"/>
            <a:ext cx="5434707" cy="1492622"/>
          </a:xfrm>
          <a:prstGeom prst="roundRect">
            <a:avLst>
              <a:gd name="adj" fmla="val 2038"/>
            </a:avLst>
          </a:prstGeom>
          <a:solidFill>
            <a:srgbClr val="EAE8F3"/>
          </a:solidFill>
          <a:ln/>
        </p:spPr>
        <p:txBody>
          <a:bodyPr/>
          <a:lstStyle/>
          <a:p>
            <a:endParaRPr lang="en-US" sz="1500"/>
          </a:p>
        </p:txBody>
      </p:sp>
      <p:sp>
        <p:nvSpPr>
          <p:cNvPr id="9" name="Text 2">
            <a:extLst>
              <a:ext uri="{FF2B5EF4-FFF2-40B4-BE49-F238E27FC236}">
                <a16:creationId xmlns:a16="http://schemas.microsoft.com/office/drawing/2014/main" id="{4F9C1288-3DCB-696A-B5C0-6B4A6FA5C422}"/>
              </a:ext>
            </a:extLst>
          </p:cNvPr>
          <p:cNvSpPr/>
          <p:nvPr/>
        </p:nvSpPr>
        <p:spPr>
          <a:xfrm>
            <a:off x="6399675" y="1121639"/>
            <a:ext cx="2896593" cy="258267"/>
          </a:xfrm>
          <a:prstGeom prst="rect">
            <a:avLst/>
          </a:prstGeom>
          <a:noFill/>
          <a:ln/>
        </p:spPr>
        <p:txBody>
          <a:bodyPr wrap="none" lIns="0" tIns="0" rIns="0" bIns="0" rtlCol="0" anchor="t"/>
          <a:lstStyle/>
          <a:p>
            <a:pPr>
              <a:lnSpc>
                <a:spcPts val="2000"/>
              </a:lnSpc>
            </a:pPr>
            <a:r>
              <a:rPr lang="en-US" altLang="ja-JP" sz="1700" b="1" i="0">
                <a:effectLst/>
                <a:latin typeface="Open Sans" panose="020B0606030504020204" pitchFamily="34" charset="0"/>
                <a:ea typeface="Open Sans" panose="020B0606030504020204" pitchFamily="34" charset="0"/>
                <a:cs typeface="Open Sans" panose="020B0606030504020204" pitchFamily="34" charset="0"/>
              </a:rPr>
              <a:t>Continuous Improvement</a:t>
            </a:r>
            <a:endParaRPr lang="en-US" sz="1700" b="1">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3">
            <a:extLst>
              <a:ext uri="{FF2B5EF4-FFF2-40B4-BE49-F238E27FC236}">
                <a16:creationId xmlns:a16="http://schemas.microsoft.com/office/drawing/2014/main" id="{AB5299DD-186E-FEB3-03A6-4DF6EA89C2C1}"/>
              </a:ext>
            </a:extLst>
          </p:cNvPr>
          <p:cNvSpPr/>
          <p:nvPr/>
        </p:nvSpPr>
        <p:spPr>
          <a:xfrm>
            <a:off x="6433540" y="1484015"/>
            <a:ext cx="5104110" cy="528836"/>
          </a:xfrm>
          <a:prstGeom prst="rect">
            <a:avLst/>
          </a:prstGeom>
          <a:noFill/>
          <a:ln/>
        </p:spPr>
        <p:txBody>
          <a:bodyPr wrap="square" lIns="0" tIns="0" rIns="0" bIns="0" rtlCol="0" anchor="t"/>
          <a:lstStyle/>
          <a:p>
            <a:pPr>
              <a:lnSpc>
                <a:spcPts val="2042"/>
              </a:lnSpc>
            </a:pPr>
            <a:r>
              <a:rPr lang="en-US" altLang="ja-JP" sz="1400" b="0" i="0">
                <a:effectLst/>
                <a:latin typeface="Open Sans" panose="020B0606030504020204" pitchFamily="34" charset="0"/>
                <a:ea typeface="Open Sans" panose="020B0606030504020204" pitchFamily="34" charset="0"/>
                <a:cs typeface="Open Sans" panose="020B0606030504020204" pitchFamily="34" charset="0"/>
              </a:rPr>
              <a:t>Nestlé employs a continuous improvement cycle that involves regularly assessing and refining processes. This is supported by data-driven decision-making and the use of performance metrics.</a:t>
            </a:r>
            <a:endParaRPr lang="en-US" sz="1292">
              <a:latin typeface="Open Sans" panose="020B0606030504020204" pitchFamily="34" charset="0"/>
              <a:ea typeface="Open Sans" panose="020B0606030504020204" pitchFamily="34" charset="0"/>
              <a:cs typeface="Open Sans" panose="020B0606030504020204" pitchFamily="34" charset="0"/>
            </a:endParaRPr>
          </a:p>
        </p:txBody>
      </p:sp>
      <p:sp>
        <p:nvSpPr>
          <p:cNvPr id="18" name="Shape 1">
            <a:extLst>
              <a:ext uri="{FF2B5EF4-FFF2-40B4-BE49-F238E27FC236}">
                <a16:creationId xmlns:a16="http://schemas.microsoft.com/office/drawing/2014/main" id="{D85FF4F4-F0A4-B440-7503-55EFEC219D56}"/>
              </a:ext>
            </a:extLst>
          </p:cNvPr>
          <p:cNvSpPr/>
          <p:nvPr/>
        </p:nvSpPr>
        <p:spPr>
          <a:xfrm>
            <a:off x="610555" y="2684362"/>
            <a:ext cx="5434707" cy="1564415"/>
          </a:xfrm>
          <a:prstGeom prst="roundRect">
            <a:avLst>
              <a:gd name="adj" fmla="val 2038"/>
            </a:avLst>
          </a:prstGeom>
          <a:solidFill>
            <a:srgbClr val="EAE8F3"/>
          </a:solidFill>
          <a:ln/>
        </p:spPr>
        <p:txBody>
          <a:bodyPr/>
          <a:lstStyle/>
          <a:p>
            <a:endParaRPr lang="en-US" sz="1500"/>
          </a:p>
        </p:txBody>
      </p:sp>
      <p:sp>
        <p:nvSpPr>
          <p:cNvPr id="19" name="Text 2">
            <a:extLst>
              <a:ext uri="{FF2B5EF4-FFF2-40B4-BE49-F238E27FC236}">
                <a16:creationId xmlns:a16="http://schemas.microsoft.com/office/drawing/2014/main" id="{1FD198B4-2B00-95BC-41AD-346ACF9A5904}"/>
              </a:ext>
            </a:extLst>
          </p:cNvPr>
          <p:cNvSpPr/>
          <p:nvPr/>
        </p:nvSpPr>
        <p:spPr>
          <a:xfrm>
            <a:off x="741989" y="2736519"/>
            <a:ext cx="2896593" cy="258267"/>
          </a:xfrm>
          <a:prstGeom prst="rect">
            <a:avLst/>
          </a:prstGeom>
          <a:noFill/>
          <a:ln/>
        </p:spPr>
        <p:txBody>
          <a:bodyPr wrap="none" lIns="0" tIns="0" rIns="0" bIns="0" rtlCol="0" anchor="t"/>
          <a:lstStyle/>
          <a:p>
            <a:pPr>
              <a:lnSpc>
                <a:spcPts val="2000"/>
              </a:lnSpc>
            </a:pPr>
            <a:r>
              <a:rPr lang="en-US" altLang="ja-JP" sz="1700" b="1" i="0">
                <a:effectLst/>
                <a:latin typeface="Open Sans" panose="020B0606030504020204" pitchFamily="34" charset="0"/>
                <a:ea typeface="Open Sans" panose="020B0606030504020204" pitchFamily="34" charset="0"/>
                <a:cs typeface="Open Sans" panose="020B0606030504020204" pitchFamily="34" charset="0"/>
              </a:rPr>
              <a:t>Sustainable Sourcing</a:t>
            </a:r>
            <a:endParaRPr lang="en-US" sz="1700" b="1">
              <a:latin typeface="Open Sans" panose="020B0606030504020204" pitchFamily="34" charset="0"/>
              <a:ea typeface="Open Sans" panose="020B0606030504020204" pitchFamily="34" charset="0"/>
              <a:cs typeface="Open Sans" panose="020B0606030504020204" pitchFamily="34" charset="0"/>
            </a:endParaRPr>
          </a:p>
        </p:txBody>
      </p:sp>
      <p:sp>
        <p:nvSpPr>
          <p:cNvPr id="20" name="Text 3">
            <a:extLst>
              <a:ext uri="{FF2B5EF4-FFF2-40B4-BE49-F238E27FC236}">
                <a16:creationId xmlns:a16="http://schemas.microsoft.com/office/drawing/2014/main" id="{4BA7400E-426B-27B7-F2CF-AC36CD7D8250}"/>
              </a:ext>
            </a:extLst>
          </p:cNvPr>
          <p:cNvSpPr/>
          <p:nvPr/>
        </p:nvSpPr>
        <p:spPr>
          <a:xfrm>
            <a:off x="775853" y="3062519"/>
            <a:ext cx="5104110" cy="528836"/>
          </a:xfrm>
          <a:prstGeom prst="rect">
            <a:avLst/>
          </a:prstGeom>
          <a:noFill/>
          <a:ln/>
        </p:spPr>
        <p:txBody>
          <a:bodyPr wrap="square" lIns="0" tIns="0" rIns="0" bIns="0" rtlCol="0" anchor="t"/>
          <a:lstStyle/>
          <a:p>
            <a:pPr algn="just">
              <a:lnSpc>
                <a:spcPts val="2042"/>
              </a:lnSpc>
            </a:pPr>
            <a:r>
              <a:rPr lang="en-US" altLang="ja-JP" sz="1400" b="0" i="0">
                <a:effectLst/>
                <a:latin typeface="Open Sans" panose="020B0606030504020204" pitchFamily="34" charset="0"/>
                <a:ea typeface="Open Sans" panose="020B0606030504020204" pitchFamily="34" charset="0"/>
                <a:cs typeface="Open Sans" panose="020B0606030504020204" pitchFamily="34" charset="0"/>
              </a:rPr>
              <a:t>Nestlé collaborates with farmers and suppliers to promote sustainable agricultural practices. By integrating sustainability into its supply chain, the company ensures the quality of raw materials while supporting local communities.</a:t>
            </a:r>
            <a:endParaRPr lang="en-US" sz="1292">
              <a:latin typeface="Open Sans" panose="020B0606030504020204" pitchFamily="34" charset="0"/>
              <a:ea typeface="Open Sans" panose="020B0606030504020204" pitchFamily="34" charset="0"/>
              <a:cs typeface="Open Sans" panose="020B0606030504020204" pitchFamily="34" charset="0"/>
            </a:endParaRPr>
          </a:p>
        </p:txBody>
      </p:sp>
      <p:sp>
        <p:nvSpPr>
          <p:cNvPr id="21" name="Shape 1">
            <a:extLst>
              <a:ext uri="{FF2B5EF4-FFF2-40B4-BE49-F238E27FC236}">
                <a16:creationId xmlns:a16="http://schemas.microsoft.com/office/drawing/2014/main" id="{52877294-9A29-B324-89E4-32B7AF27A698}"/>
              </a:ext>
            </a:extLst>
          </p:cNvPr>
          <p:cNvSpPr/>
          <p:nvPr/>
        </p:nvSpPr>
        <p:spPr>
          <a:xfrm>
            <a:off x="6308619" y="2684362"/>
            <a:ext cx="5434707" cy="1564415"/>
          </a:xfrm>
          <a:prstGeom prst="roundRect">
            <a:avLst>
              <a:gd name="adj" fmla="val 2038"/>
            </a:avLst>
          </a:prstGeom>
          <a:solidFill>
            <a:srgbClr val="EAE8F3"/>
          </a:solidFill>
          <a:ln/>
        </p:spPr>
        <p:txBody>
          <a:bodyPr/>
          <a:lstStyle/>
          <a:p>
            <a:endParaRPr lang="en-US" sz="1500"/>
          </a:p>
        </p:txBody>
      </p:sp>
      <p:sp>
        <p:nvSpPr>
          <p:cNvPr id="22" name="Text 2">
            <a:extLst>
              <a:ext uri="{FF2B5EF4-FFF2-40B4-BE49-F238E27FC236}">
                <a16:creationId xmlns:a16="http://schemas.microsoft.com/office/drawing/2014/main" id="{3E52324B-85CF-EF09-4ADA-0E7BDBDFD256}"/>
              </a:ext>
            </a:extLst>
          </p:cNvPr>
          <p:cNvSpPr/>
          <p:nvPr/>
        </p:nvSpPr>
        <p:spPr>
          <a:xfrm>
            <a:off x="6440053" y="2736519"/>
            <a:ext cx="2896593" cy="258267"/>
          </a:xfrm>
          <a:prstGeom prst="rect">
            <a:avLst/>
          </a:prstGeom>
          <a:noFill/>
          <a:ln/>
        </p:spPr>
        <p:txBody>
          <a:bodyPr wrap="none" lIns="0" tIns="0" rIns="0" bIns="0" rtlCol="0" anchor="t"/>
          <a:lstStyle/>
          <a:p>
            <a:pPr>
              <a:lnSpc>
                <a:spcPts val="2000"/>
              </a:lnSpc>
            </a:pPr>
            <a:r>
              <a:rPr lang="en-US" altLang="ja-JP" sz="1700" b="1" i="0">
                <a:effectLst/>
                <a:latin typeface="Open Sans" panose="020B0606030504020204" pitchFamily="34" charset="0"/>
                <a:ea typeface="Open Sans" panose="020B0606030504020204" pitchFamily="34" charset="0"/>
                <a:cs typeface="Open Sans" panose="020B0606030504020204" pitchFamily="34" charset="0"/>
              </a:rPr>
              <a:t>Monitoring and Reporting</a:t>
            </a:r>
            <a:endParaRPr lang="en-US" sz="1700" b="1">
              <a:latin typeface="Open Sans" panose="020B0606030504020204" pitchFamily="34" charset="0"/>
              <a:ea typeface="Open Sans" panose="020B0606030504020204" pitchFamily="34" charset="0"/>
              <a:cs typeface="Open Sans" panose="020B0606030504020204" pitchFamily="34" charset="0"/>
            </a:endParaRPr>
          </a:p>
        </p:txBody>
      </p:sp>
      <p:sp>
        <p:nvSpPr>
          <p:cNvPr id="23" name="Text 3">
            <a:extLst>
              <a:ext uri="{FF2B5EF4-FFF2-40B4-BE49-F238E27FC236}">
                <a16:creationId xmlns:a16="http://schemas.microsoft.com/office/drawing/2014/main" id="{958DF65A-5E51-60A8-6B49-600D9EF10A31}"/>
              </a:ext>
            </a:extLst>
          </p:cNvPr>
          <p:cNvSpPr/>
          <p:nvPr/>
        </p:nvSpPr>
        <p:spPr>
          <a:xfrm>
            <a:off x="6473917" y="3062519"/>
            <a:ext cx="5104110" cy="528836"/>
          </a:xfrm>
          <a:prstGeom prst="rect">
            <a:avLst/>
          </a:prstGeom>
          <a:noFill/>
          <a:ln/>
        </p:spPr>
        <p:txBody>
          <a:bodyPr wrap="square" lIns="0" tIns="0" rIns="0" bIns="0" rtlCol="0" anchor="t"/>
          <a:lstStyle/>
          <a:p>
            <a:pPr algn="just">
              <a:lnSpc>
                <a:spcPts val="2042"/>
              </a:lnSpc>
            </a:pPr>
            <a:r>
              <a:rPr lang="en-US" altLang="ja-JP" sz="1400" b="0" i="0">
                <a:effectLst/>
                <a:latin typeface="Open Sans" panose="020B0606030504020204" pitchFamily="34" charset="0"/>
                <a:ea typeface="Open Sans" panose="020B0606030504020204" pitchFamily="34" charset="0"/>
                <a:cs typeface="Open Sans" panose="020B0606030504020204" pitchFamily="34" charset="0"/>
              </a:rPr>
              <a:t>Nestlé employs rigorous monitoring systems to track progress towards its sustainability goals. This includes regular reporting on key performance indicators related to environmental impact and social responsibility.</a:t>
            </a:r>
            <a:endParaRPr lang="en-US" sz="1292">
              <a:latin typeface="Open Sans" panose="020B0606030504020204" pitchFamily="34" charset="0"/>
              <a:ea typeface="Open Sans" panose="020B0606030504020204" pitchFamily="34" charset="0"/>
              <a:cs typeface="Open Sans" panose="020B0606030504020204" pitchFamily="34" charset="0"/>
            </a:endParaRPr>
          </a:p>
        </p:txBody>
      </p:sp>
      <p:sp>
        <p:nvSpPr>
          <p:cNvPr id="26" name="Shape 1">
            <a:extLst>
              <a:ext uri="{FF2B5EF4-FFF2-40B4-BE49-F238E27FC236}">
                <a16:creationId xmlns:a16="http://schemas.microsoft.com/office/drawing/2014/main" id="{C8551FD2-B3ED-22D6-E156-4DDF2356C52D}"/>
              </a:ext>
            </a:extLst>
          </p:cNvPr>
          <p:cNvSpPr/>
          <p:nvPr/>
        </p:nvSpPr>
        <p:spPr>
          <a:xfrm>
            <a:off x="570178" y="5163753"/>
            <a:ext cx="6156522" cy="1071227"/>
          </a:xfrm>
          <a:prstGeom prst="roundRect">
            <a:avLst>
              <a:gd name="adj" fmla="val 4647"/>
            </a:avLst>
          </a:prstGeom>
          <a:noFill/>
          <a:ln w="7620">
            <a:solidFill>
              <a:schemeClr val="accent5"/>
            </a:solidFill>
            <a:prstDash val="solid"/>
          </a:ln>
        </p:spPr>
        <p:txBody>
          <a:bodyPr anchor="ctr"/>
          <a:lstStyle/>
          <a:p>
            <a:endParaRPr lang="en-US" sz="1500">
              <a:latin typeface="Open Sans" panose="020B0606030504020204" pitchFamily="34" charset="0"/>
              <a:ea typeface="Open Sans" panose="020B0606030504020204" pitchFamily="34" charset="0"/>
              <a:cs typeface="Open Sans" panose="020B0606030504020204" pitchFamily="34" charset="0"/>
            </a:endParaRPr>
          </a:p>
        </p:txBody>
      </p:sp>
      <p:sp>
        <p:nvSpPr>
          <p:cNvPr id="27" name="TextBox 26">
            <a:extLst>
              <a:ext uri="{FF2B5EF4-FFF2-40B4-BE49-F238E27FC236}">
                <a16:creationId xmlns:a16="http://schemas.microsoft.com/office/drawing/2014/main" id="{DA33438B-C7A5-7E49-B6CF-19FA4242E8B7}"/>
              </a:ext>
            </a:extLst>
          </p:cNvPr>
          <p:cNvSpPr txBox="1"/>
          <p:nvPr/>
        </p:nvSpPr>
        <p:spPr>
          <a:xfrm>
            <a:off x="630700" y="5282864"/>
            <a:ext cx="6096000" cy="923330"/>
          </a:xfrm>
          <a:prstGeom prst="rect">
            <a:avLst/>
          </a:prstGeom>
          <a:noFill/>
        </p:spPr>
        <p:txBody>
          <a:bodyPr wrap="square">
            <a:spAutoFit/>
          </a:bodyPr>
          <a:lstStyle/>
          <a:p>
            <a:r>
              <a:rPr lang="ja-JP" altLang="en-US">
                <a:latin typeface="Open Sans" panose="020B0606030504020204" pitchFamily="34" charset="0"/>
                <a:cs typeface="Open Sans" panose="020B0606030504020204" pitchFamily="34" charset="0"/>
              </a:rPr>
              <a:t>Challenge: </a:t>
            </a:r>
            <a:r>
              <a:rPr lang="en-US" altLang="ja-JP">
                <a:latin typeface="Open Sans" panose="020B0606030504020204" pitchFamily="34" charset="0"/>
                <a:ea typeface="Open Sans" panose="020B0606030504020204" pitchFamily="34" charset="0"/>
                <a:cs typeface="Open Sans" panose="020B0606030504020204" pitchFamily="34" charset="0"/>
              </a:rPr>
              <a:t>Fear that the TQM implementation cycle may not be quick enough due to the fact that it is a global company.</a:t>
            </a:r>
            <a:endParaRPr lang="ja-JP" altLang="en-US">
              <a:latin typeface="Open Sans" panose="020B0606030504020204" pitchFamily="34" charset="0"/>
              <a:cs typeface="Open Sans" panose="020B0606030504020204" pitchFamily="34" charset="0"/>
            </a:endParaRPr>
          </a:p>
        </p:txBody>
      </p:sp>
      <p:pic>
        <p:nvPicPr>
          <p:cNvPr id="29" name="Picture 28">
            <a:extLst>
              <a:ext uri="{FF2B5EF4-FFF2-40B4-BE49-F238E27FC236}">
                <a16:creationId xmlns:a16="http://schemas.microsoft.com/office/drawing/2014/main" id="{5B2CE395-7A75-5638-563D-C6DE01A763CF}"/>
              </a:ext>
            </a:extLst>
          </p:cNvPr>
          <p:cNvPicPr>
            <a:picLocks noChangeAspect="1"/>
          </p:cNvPicPr>
          <p:nvPr/>
        </p:nvPicPr>
        <p:blipFill>
          <a:blip r:embed="rId2"/>
          <a:stretch>
            <a:fillRect/>
          </a:stretch>
        </p:blipFill>
        <p:spPr>
          <a:xfrm>
            <a:off x="7432336" y="4631070"/>
            <a:ext cx="4428067" cy="2137829"/>
          </a:xfrm>
          <a:prstGeom prst="rect">
            <a:avLst/>
          </a:prstGeom>
        </p:spPr>
      </p:pic>
      <p:pic>
        <p:nvPicPr>
          <p:cNvPr id="28" name="Picture 27">
            <a:extLst>
              <a:ext uri="{FF2B5EF4-FFF2-40B4-BE49-F238E27FC236}">
                <a16:creationId xmlns:a16="http://schemas.microsoft.com/office/drawing/2014/main" id="{3677CB08-1F05-E353-FDD6-8C0589C61A3C}"/>
              </a:ext>
            </a:extLst>
          </p:cNvPr>
          <p:cNvPicPr>
            <a:picLocks noChangeAspect="1"/>
          </p:cNvPicPr>
          <p:nvPr/>
        </p:nvPicPr>
        <p:blipFill>
          <a:blip r:embed="rId3"/>
          <a:stretch>
            <a:fillRect/>
          </a:stretch>
        </p:blipFill>
        <p:spPr>
          <a:xfrm>
            <a:off x="7847972" y="5170140"/>
            <a:ext cx="1448297" cy="1137140"/>
          </a:xfrm>
          <a:prstGeom prst="rect">
            <a:avLst/>
          </a:prstGeom>
        </p:spPr>
      </p:pic>
    </p:spTree>
    <p:extLst>
      <p:ext uri="{BB962C8B-B14F-4D97-AF65-F5344CB8AC3E}">
        <p14:creationId xmlns:p14="http://schemas.microsoft.com/office/powerpoint/2010/main" val="1831927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388360" y="873349"/>
            <a:ext cx="6297018" cy="1771948"/>
          </a:xfrm>
          <a:prstGeom prst="rect">
            <a:avLst/>
          </a:prstGeom>
          <a:noFill/>
          <a:ln/>
        </p:spPr>
        <p:txBody>
          <a:bodyPr wrap="square" lIns="0" tIns="0" rIns="0" bIns="0" rtlCol="0" anchor="t"/>
          <a:lstStyle/>
          <a:p>
            <a:pPr>
              <a:lnSpc>
                <a:spcPts val="4333"/>
              </a:lnSpc>
            </a:pPr>
            <a:r>
              <a:rPr lang="en-US" sz="3450">
                <a:solidFill>
                  <a:srgbClr val="403CCF"/>
                </a:solidFill>
                <a:latin typeface="Libre Baskerville"/>
              </a:rPr>
              <a:t>Recommendations for Sustainable Growth</a:t>
            </a:r>
          </a:p>
        </p:txBody>
      </p:sp>
      <p:sp>
        <p:nvSpPr>
          <p:cNvPr id="4" name="Text 1"/>
          <p:cNvSpPr/>
          <p:nvPr/>
        </p:nvSpPr>
        <p:spPr>
          <a:xfrm>
            <a:off x="388360" y="3429000"/>
            <a:ext cx="6297018" cy="1512094"/>
          </a:xfrm>
          <a:prstGeom prst="rect">
            <a:avLst/>
          </a:prstGeom>
          <a:noFill/>
          <a:ln/>
        </p:spPr>
        <p:txBody>
          <a:bodyPr wrap="square" lIns="0" tIns="0" rIns="0" bIns="0" rtlCol="0" anchor="t"/>
          <a:lstStyle/>
          <a:p>
            <a:pPr algn="just">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Nestlé, a global leader in food and beverage, faces a dynamic environment of evolving consumer preferences and heightened sustainability expectations. This presentation outlines key improvement recommendations to strengthen Nestlé's operations, enhance its competitiveness, and foster sustainable growth.</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61492" y="1511796"/>
            <a:ext cx="10042624" cy="590649"/>
          </a:xfrm>
          <a:prstGeom prst="rect">
            <a:avLst/>
          </a:prstGeom>
          <a:noFill/>
          <a:ln/>
        </p:spPr>
        <p:txBody>
          <a:bodyPr wrap="none" lIns="0" tIns="0" rIns="0" bIns="0" rtlCol="0" anchor="t"/>
          <a:lstStyle/>
          <a:p>
            <a:pPr>
              <a:lnSpc>
                <a:spcPts val="4333"/>
              </a:lnSpc>
            </a:pPr>
            <a:r>
              <a:rPr lang="en-US" sz="3458">
                <a:solidFill>
                  <a:srgbClr val="403CCF"/>
                </a:solidFill>
                <a:latin typeface="Libre Baskerville" pitchFamily="34" charset="0"/>
              </a:rPr>
              <a:t>Strengthening Sustainable Sourcing Practices</a:t>
            </a:r>
          </a:p>
        </p:txBody>
      </p:sp>
      <p:sp>
        <p:nvSpPr>
          <p:cNvPr id="3" name="Text 1"/>
          <p:cNvSpPr/>
          <p:nvPr/>
        </p:nvSpPr>
        <p:spPr>
          <a:xfrm>
            <a:off x="661492" y="2574925"/>
            <a:ext cx="2362696" cy="295275"/>
          </a:xfrm>
          <a:prstGeom prst="rect">
            <a:avLst/>
          </a:prstGeom>
          <a:noFill/>
          <a:ln/>
        </p:spPr>
        <p:txBody>
          <a:bodyPr wrap="none" lIns="0" tIns="0" rIns="0" bIns="0" rtlCol="0" anchor="t"/>
          <a:lstStyle/>
          <a:p>
            <a:pPr>
              <a:lnSpc>
                <a:spcPts val="2292"/>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What?</a:t>
            </a:r>
          </a:p>
        </p:txBody>
      </p:sp>
      <p:sp>
        <p:nvSpPr>
          <p:cNvPr id="4" name="Text 2"/>
          <p:cNvSpPr/>
          <p:nvPr/>
        </p:nvSpPr>
        <p:spPr>
          <a:xfrm>
            <a:off x="661492" y="3059212"/>
            <a:ext cx="3315097" cy="1814513"/>
          </a:xfrm>
          <a:prstGeom prst="rect">
            <a:avLst/>
          </a:prstGeom>
          <a:noFill/>
          <a:ln/>
        </p:spPr>
        <p:txBody>
          <a:bodyPr wrap="square" lIns="0" tIns="0" rIns="0" bIns="0" rtlCol="0" anchor="t"/>
          <a:lstStyle/>
          <a:p>
            <a:pPr>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Nestlé must prioritize sustainable sourcing of raw materials like cocoa, coffee, and palm oil, ensuring practices that mitigate environmental harm, uphold labor rights, and enhance supply chain resilience.</a:t>
            </a:r>
          </a:p>
        </p:txBody>
      </p:sp>
      <p:sp>
        <p:nvSpPr>
          <p:cNvPr id="5" name="Text 3"/>
          <p:cNvSpPr/>
          <p:nvPr/>
        </p:nvSpPr>
        <p:spPr>
          <a:xfrm>
            <a:off x="4444107" y="2574925"/>
            <a:ext cx="2362696" cy="295275"/>
          </a:xfrm>
          <a:prstGeom prst="rect">
            <a:avLst/>
          </a:prstGeom>
          <a:noFill/>
          <a:ln/>
        </p:spPr>
        <p:txBody>
          <a:bodyPr wrap="none" lIns="0" tIns="0" rIns="0" bIns="0" rtlCol="0" anchor="t"/>
          <a:lstStyle/>
          <a:p>
            <a:pPr>
              <a:lnSpc>
                <a:spcPts val="2292"/>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Why?</a:t>
            </a:r>
          </a:p>
        </p:txBody>
      </p:sp>
      <p:sp>
        <p:nvSpPr>
          <p:cNvPr id="6" name="Text 4"/>
          <p:cNvSpPr/>
          <p:nvPr/>
        </p:nvSpPr>
        <p:spPr>
          <a:xfrm>
            <a:off x="4444107" y="3059212"/>
            <a:ext cx="3315097" cy="2116932"/>
          </a:xfrm>
          <a:prstGeom prst="rect">
            <a:avLst/>
          </a:prstGeom>
          <a:noFill/>
          <a:ln/>
        </p:spPr>
        <p:txBody>
          <a:bodyPr wrap="square" lIns="0" tIns="0" rIns="0" bIns="0" rtlCol="0" anchor="t"/>
          <a:lstStyle/>
          <a:p>
            <a:pPr>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Nestlé's reliance on global supply chains exposes it to risks such as deforestation, soil degradation, and unethical labor practices. These challenges threaten the sustainability of its operations and damage its brand reputation.</a:t>
            </a:r>
          </a:p>
        </p:txBody>
      </p:sp>
      <p:sp>
        <p:nvSpPr>
          <p:cNvPr id="7" name="Text 5"/>
          <p:cNvSpPr/>
          <p:nvPr/>
        </p:nvSpPr>
        <p:spPr>
          <a:xfrm>
            <a:off x="8226723" y="2574925"/>
            <a:ext cx="2362696" cy="295275"/>
          </a:xfrm>
          <a:prstGeom prst="rect">
            <a:avLst/>
          </a:prstGeom>
          <a:noFill/>
          <a:ln/>
        </p:spPr>
        <p:txBody>
          <a:bodyPr wrap="none" lIns="0" tIns="0" rIns="0" bIns="0" rtlCol="0" anchor="t"/>
          <a:lstStyle/>
          <a:p>
            <a:pPr>
              <a:lnSpc>
                <a:spcPts val="2292"/>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How?</a:t>
            </a:r>
          </a:p>
        </p:txBody>
      </p:sp>
      <p:sp>
        <p:nvSpPr>
          <p:cNvPr id="8" name="Text 6"/>
          <p:cNvSpPr/>
          <p:nvPr/>
        </p:nvSpPr>
        <p:spPr>
          <a:xfrm>
            <a:off x="8226722" y="3059212"/>
            <a:ext cx="3315097" cy="2116932"/>
          </a:xfrm>
          <a:prstGeom prst="rect">
            <a:avLst/>
          </a:prstGeom>
          <a:noFill/>
          <a:ln/>
        </p:spPr>
        <p:txBody>
          <a:bodyPr wrap="square" lIns="0" tIns="0" rIns="0" bIns="0" rtlCol="0" anchor="t"/>
          <a:lstStyle/>
          <a:p>
            <a:pPr>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Nestlé can implement a multi-pronged approach: collaborate with suppliers to adopt sustainable farming techniques, invest in traceability systems to monitor supply chains, and establish clear sustainability standards with third-party certifications.</a:t>
            </a:r>
          </a:p>
        </p:txBody>
      </p:sp>
      <p:sp>
        <p:nvSpPr>
          <p:cNvPr id="9" name="Rectangle 8">
            <a:extLst>
              <a:ext uri="{FF2B5EF4-FFF2-40B4-BE49-F238E27FC236}">
                <a16:creationId xmlns:a16="http://schemas.microsoft.com/office/drawing/2014/main" id="{F01307F1-9D08-25FA-4028-308F70E07B85}"/>
              </a:ext>
            </a:extLst>
          </p:cNvPr>
          <p:cNvSpPr/>
          <p:nvPr/>
        </p:nvSpPr>
        <p:spPr>
          <a:xfrm>
            <a:off x="10548838" y="6451600"/>
            <a:ext cx="1602581" cy="4064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176937" y="583903"/>
            <a:ext cx="6410127" cy="1080095"/>
          </a:xfrm>
          <a:prstGeom prst="rect">
            <a:avLst/>
          </a:prstGeom>
          <a:noFill/>
          <a:ln/>
        </p:spPr>
        <p:txBody>
          <a:bodyPr wrap="square" lIns="0" tIns="0" rIns="0" bIns="0" rtlCol="0" anchor="t"/>
          <a:lstStyle/>
          <a:p>
            <a:pPr>
              <a:lnSpc>
                <a:spcPts val="4333"/>
              </a:lnSpc>
            </a:pPr>
            <a:r>
              <a:rPr lang="en-US" sz="3450">
                <a:solidFill>
                  <a:srgbClr val="403CCF"/>
                </a:solidFill>
                <a:latin typeface="Libre Baskerville"/>
              </a:rPr>
              <a:t>Supply Chain Optimization</a:t>
            </a:r>
          </a:p>
        </p:txBody>
      </p:sp>
      <p:sp>
        <p:nvSpPr>
          <p:cNvPr id="4" name="Shape 1"/>
          <p:cNvSpPr/>
          <p:nvPr/>
        </p:nvSpPr>
        <p:spPr>
          <a:xfrm>
            <a:off x="5176937" y="2117626"/>
            <a:ext cx="302419" cy="302419"/>
          </a:xfrm>
          <a:prstGeom prst="roundRect">
            <a:avLst>
              <a:gd name="adj" fmla="val 24006"/>
            </a:avLst>
          </a:prstGeom>
          <a:solidFill>
            <a:srgbClr val="E9E6FA"/>
          </a:solidFill>
          <a:ln w="7620">
            <a:solidFill>
              <a:srgbClr val="BDB8DF"/>
            </a:solidFill>
            <a:prstDash val="solid"/>
          </a:ln>
        </p:spPr>
        <p:txBody>
          <a:bodyPr/>
          <a:lstStyle/>
          <a:p>
            <a:endParaRPr lang="en-US" sz="1500"/>
          </a:p>
        </p:txBody>
      </p:sp>
      <p:sp>
        <p:nvSpPr>
          <p:cNvPr id="5" name="Text 2"/>
          <p:cNvSpPr/>
          <p:nvPr/>
        </p:nvSpPr>
        <p:spPr>
          <a:xfrm>
            <a:off x="5652194" y="2117626"/>
            <a:ext cx="2160588" cy="270073"/>
          </a:xfrm>
          <a:prstGeom prst="rect">
            <a:avLst/>
          </a:prstGeom>
          <a:noFill/>
          <a:ln/>
        </p:spPr>
        <p:txBody>
          <a:bodyPr wrap="none" lIns="0" tIns="0" rIns="0" bIns="0" rtlCol="0" anchor="t"/>
          <a:lstStyle/>
          <a:p>
            <a:pPr>
              <a:lnSpc>
                <a:spcPts val="2292"/>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What?</a:t>
            </a:r>
          </a:p>
        </p:txBody>
      </p:sp>
      <p:sp>
        <p:nvSpPr>
          <p:cNvPr id="6" name="Text 3"/>
          <p:cNvSpPr/>
          <p:nvPr/>
        </p:nvSpPr>
        <p:spPr>
          <a:xfrm>
            <a:off x="5652195" y="2491383"/>
            <a:ext cx="2643386" cy="1382613"/>
          </a:xfrm>
          <a:prstGeom prst="rect">
            <a:avLst/>
          </a:prstGeom>
          <a:noFill/>
          <a:ln/>
        </p:spPr>
        <p:txBody>
          <a:bodyPr wrap="square" lIns="0" tIns="0" rIns="0" bIns="0" rtlCol="0" anchor="t"/>
          <a:lstStyle/>
          <a:p>
            <a:pPr>
              <a:lnSpc>
                <a:spcPts val="2167"/>
              </a:lnSpc>
            </a:pPr>
            <a:r>
              <a:rPr lang="en-US" sz="1333">
                <a:latin typeface="Open Sans" panose="020B0606030504020204" pitchFamily="34" charset="0"/>
                <a:ea typeface="Open Sans" panose="020B0606030504020204" pitchFamily="34" charset="0"/>
                <a:cs typeface="Open Sans" panose="020B0606030504020204" pitchFamily="34" charset="0"/>
              </a:rPr>
              <a:t>Leverage advanced analytics tools and technologies to monitor and predict supply chain activities, enabling better decision-making and risk management.</a:t>
            </a:r>
          </a:p>
        </p:txBody>
      </p:sp>
      <p:sp>
        <p:nvSpPr>
          <p:cNvPr id="7" name="Shape 4"/>
          <p:cNvSpPr/>
          <p:nvPr/>
        </p:nvSpPr>
        <p:spPr>
          <a:xfrm>
            <a:off x="8468420" y="2117626"/>
            <a:ext cx="302419" cy="302419"/>
          </a:xfrm>
          <a:prstGeom prst="roundRect">
            <a:avLst>
              <a:gd name="adj" fmla="val 24006"/>
            </a:avLst>
          </a:prstGeom>
          <a:solidFill>
            <a:srgbClr val="E9E6FA"/>
          </a:solidFill>
          <a:ln w="7620">
            <a:solidFill>
              <a:srgbClr val="BDB8DF"/>
            </a:solidFill>
            <a:prstDash val="solid"/>
          </a:ln>
        </p:spPr>
        <p:txBody>
          <a:bodyPr/>
          <a:lstStyle/>
          <a:p>
            <a:endParaRPr lang="en-US" sz="1500"/>
          </a:p>
        </p:txBody>
      </p:sp>
      <p:sp>
        <p:nvSpPr>
          <p:cNvPr id="8" name="Text 5"/>
          <p:cNvSpPr/>
          <p:nvPr/>
        </p:nvSpPr>
        <p:spPr>
          <a:xfrm>
            <a:off x="8943678" y="2117626"/>
            <a:ext cx="2160588" cy="270073"/>
          </a:xfrm>
          <a:prstGeom prst="rect">
            <a:avLst/>
          </a:prstGeom>
          <a:noFill/>
          <a:ln/>
        </p:spPr>
        <p:txBody>
          <a:bodyPr wrap="none" lIns="0" tIns="0" rIns="0" bIns="0" rtlCol="0" anchor="t"/>
          <a:lstStyle/>
          <a:p>
            <a:pPr>
              <a:lnSpc>
                <a:spcPts val="2292"/>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Why?</a:t>
            </a:r>
          </a:p>
        </p:txBody>
      </p:sp>
      <p:sp>
        <p:nvSpPr>
          <p:cNvPr id="9" name="Text 6"/>
          <p:cNvSpPr/>
          <p:nvPr/>
        </p:nvSpPr>
        <p:spPr>
          <a:xfrm>
            <a:off x="8943678" y="2491383"/>
            <a:ext cx="2643386" cy="1382613"/>
          </a:xfrm>
          <a:prstGeom prst="rect">
            <a:avLst/>
          </a:prstGeom>
          <a:noFill/>
          <a:ln/>
        </p:spPr>
        <p:txBody>
          <a:bodyPr wrap="square" lIns="0" tIns="0" rIns="0" bIns="0" rtlCol="0" anchor="t"/>
          <a:lstStyle/>
          <a:p>
            <a:pPr>
              <a:lnSpc>
                <a:spcPts val="2167"/>
              </a:lnSpc>
            </a:pPr>
            <a:r>
              <a:rPr lang="en-US" sz="1333">
                <a:latin typeface="Open Sans" panose="020B0606030504020204" pitchFamily="34" charset="0"/>
                <a:ea typeface="Open Sans" panose="020B0606030504020204" pitchFamily="34" charset="0"/>
                <a:cs typeface="Open Sans" panose="020B0606030504020204" pitchFamily="34" charset="0"/>
              </a:rPr>
              <a:t>Global supply chain disruptions, including those caused by the COVID-19 pandemic, have demonstrated the importance of agility in supply chain operations.</a:t>
            </a:r>
          </a:p>
        </p:txBody>
      </p:sp>
      <p:sp>
        <p:nvSpPr>
          <p:cNvPr id="10" name="Shape 7"/>
          <p:cNvSpPr/>
          <p:nvPr/>
        </p:nvSpPr>
        <p:spPr>
          <a:xfrm>
            <a:off x="5176937" y="4241206"/>
            <a:ext cx="302419" cy="302419"/>
          </a:xfrm>
          <a:prstGeom prst="roundRect">
            <a:avLst>
              <a:gd name="adj" fmla="val 24006"/>
            </a:avLst>
          </a:prstGeom>
          <a:solidFill>
            <a:srgbClr val="E9E6FA"/>
          </a:solidFill>
          <a:ln w="7620">
            <a:solidFill>
              <a:srgbClr val="BDB8DF"/>
            </a:solidFill>
            <a:prstDash val="solid"/>
          </a:ln>
        </p:spPr>
        <p:txBody>
          <a:bodyPr/>
          <a:lstStyle/>
          <a:p>
            <a:endParaRPr lang="en-US" sz="1500"/>
          </a:p>
        </p:txBody>
      </p:sp>
      <p:sp>
        <p:nvSpPr>
          <p:cNvPr id="11" name="Text 8"/>
          <p:cNvSpPr/>
          <p:nvPr/>
        </p:nvSpPr>
        <p:spPr>
          <a:xfrm>
            <a:off x="5652194" y="4241205"/>
            <a:ext cx="2160588" cy="270073"/>
          </a:xfrm>
          <a:prstGeom prst="rect">
            <a:avLst/>
          </a:prstGeom>
          <a:noFill/>
          <a:ln/>
        </p:spPr>
        <p:txBody>
          <a:bodyPr wrap="none" lIns="0" tIns="0" rIns="0" bIns="0" rtlCol="0" anchor="t"/>
          <a:lstStyle/>
          <a:p>
            <a:pPr>
              <a:lnSpc>
                <a:spcPts val="2292"/>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How?</a:t>
            </a:r>
          </a:p>
        </p:txBody>
      </p:sp>
      <p:sp>
        <p:nvSpPr>
          <p:cNvPr id="12" name="Text 9"/>
          <p:cNvSpPr/>
          <p:nvPr/>
        </p:nvSpPr>
        <p:spPr>
          <a:xfrm>
            <a:off x="5652195" y="4614962"/>
            <a:ext cx="5934869" cy="1659136"/>
          </a:xfrm>
          <a:prstGeom prst="rect">
            <a:avLst/>
          </a:prstGeom>
          <a:noFill/>
          <a:ln/>
        </p:spPr>
        <p:txBody>
          <a:bodyPr wrap="square" lIns="0" tIns="0" rIns="0" bIns="0" rtlCol="0" anchor="t"/>
          <a:lstStyle/>
          <a:p>
            <a:pPr>
              <a:lnSpc>
                <a:spcPts val="2167"/>
              </a:lnSpc>
            </a:pPr>
            <a:r>
              <a:rPr lang="en-US" sz="1333">
                <a:latin typeface="Open Sans" panose="020B0606030504020204" pitchFamily="34" charset="0"/>
                <a:ea typeface="Open Sans" panose="020B0606030504020204" pitchFamily="34" charset="0"/>
                <a:cs typeface="Open Sans" panose="020B0606030504020204" pitchFamily="34" charset="0"/>
              </a:rPr>
              <a:t>Nestlé can implement a comprehensive strategy involving the integration of advanced analytics platforms, real-time data visualization dashboards, and predictive modeling techniques. This approach will enable proactive identification of potential disruptions, optimize inventory management, and improve forecasting accuracy, enhancing overall supply chain efficiency and resilience.</a:t>
            </a:r>
          </a:p>
        </p:txBody>
      </p:sp>
      <p:sp>
        <p:nvSpPr>
          <p:cNvPr id="13" name="Rectangle 12">
            <a:extLst>
              <a:ext uri="{FF2B5EF4-FFF2-40B4-BE49-F238E27FC236}">
                <a16:creationId xmlns:a16="http://schemas.microsoft.com/office/drawing/2014/main" id="{E08A9B22-D5BC-4717-99E3-342FB3AE691A}"/>
              </a:ext>
            </a:extLst>
          </p:cNvPr>
          <p:cNvSpPr/>
          <p:nvPr/>
        </p:nvSpPr>
        <p:spPr>
          <a:xfrm>
            <a:off x="10548838" y="6451600"/>
            <a:ext cx="1602581" cy="4064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close-up of a machine&#10;&#10;Description automatically generated">
            <a:extLst>
              <a:ext uri="{FF2B5EF4-FFF2-40B4-BE49-F238E27FC236}">
                <a16:creationId xmlns:a16="http://schemas.microsoft.com/office/drawing/2014/main" id="{37807145-BB48-85E9-F946-0BFF58C22B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60" y="236140"/>
            <a:ext cx="4525706" cy="627409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
            <a:ext cx="12192000" cy="2055614"/>
          </a:xfrm>
          <a:prstGeom prst="rect">
            <a:avLst/>
          </a:prstGeom>
        </p:spPr>
      </p:pic>
      <p:sp>
        <p:nvSpPr>
          <p:cNvPr id="3" name="Text 0"/>
          <p:cNvSpPr/>
          <p:nvPr/>
        </p:nvSpPr>
        <p:spPr>
          <a:xfrm>
            <a:off x="575569" y="2508052"/>
            <a:ext cx="7947918" cy="513953"/>
          </a:xfrm>
          <a:prstGeom prst="rect">
            <a:avLst/>
          </a:prstGeom>
          <a:noFill/>
          <a:ln/>
        </p:spPr>
        <p:txBody>
          <a:bodyPr wrap="none" lIns="0" tIns="0" rIns="0" bIns="0" rtlCol="0" anchor="t"/>
          <a:lstStyle/>
          <a:p>
            <a:pPr>
              <a:lnSpc>
                <a:spcPts val="3958"/>
              </a:lnSpc>
            </a:pPr>
            <a:r>
              <a:rPr lang="en-US" sz="3150">
                <a:solidFill>
                  <a:srgbClr val="403CCF"/>
                </a:solidFill>
                <a:latin typeface="Libre Baskerville"/>
              </a:rPr>
              <a:t>Addressing Packaging Waste</a:t>
            </a:r>
          </a:p>
        </p:txBody>
      </p:sp>
      <p:sp>
        <p:nvSpPr>
          <p:cNvPr id="4" name="Shape 1"/>
          <p:cNvSpPr/>
          <p:nvPr/>
        </p:nvSpPr>
        <p:spPr>
          <a:xfrm>
            <a:off x="575569" y="3268663"/>
            <a:ext cx="5438279" cy="1486198"/>
          </a:xfrm>
          <a:prstGeom prst="roundRect">
            <a:avLst>
              <a:gd name="adj" fmla="val 4647"/>
            </a:avLst>
          </a:prstGeom>
          <a:solidFill>
            <a:srgbClr val="E9E6FA"/>
          </a:solidFill>
          <a:ln w="7620">
            <a:solidFill>
              <a:srgbClr val="BDB8DF"/>
            </a:solidFill>
            <a:prstDash val="solid"/>
          </a:ln>
        </p:spPr>
        <p:txBody>
          <a:bodyPr/>
          <a:lstStyle/>
          <a:p>
            <a:endParaRPr lang="en-US" sz="1500">
              <a:latin typeface="Open Sans" panose="020B0606030504020204" pitchFamily="34" charset="0"/>
              <a:ea typeface="Open Sans" panose="020B0606030504020204" pitchFamily="34" charset="0"/>
              <a:cs typeface="Open Sans" panose="020B0606030504020204" pitchFamily="34" charset="0"/>
            </a:endParaRPr>
          </a:p>
        </p:txBody>
      </p:sp>
      <p:sp>
        <p:nvSpPr>
          <p:cNvPr id="5" name="Text 2"/>
          <p:cNvSpPr/>
          <p:nvPr/>
        </p:nvSpPr>
        <p:spPr>
          <a:xfrm>
            <a:off x="746324" y="3439418"/>
            <a:ext cx="2055614" cy="256977"/>
          </a:xfrm>
          <a:prstGeom prst="rect">
            <a:avLst/>
          </a:prstGeom>
          <a:noFill/>
          <a:ln/>
        </p:spPr>
        <p:txBody>
          <a:bodyPr wrap="none" lIns="0" tIns="0" rIns="0" bIns="0" rtlCol="0" anchor="t"/>
          <a:lstStyle/>
          <a:p>
            <a:pPr algn="just">
              <a:lnSpc>
                <a:spcPts val="2000"/>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What?</a:t>
            </a:r>
          </a:p>
        </p:txBody>
      </p:sp>
      <p:sp>
        <p:nvSpPr>
          <p:cNvPr id="6" name="Text 3"/>
          <p:cNvSpPr/>
          <p:nvPr/>
        </p:nvSpPr>
        <p:spPr>
          <a:xfrm>
            <a:off x="746324" y="3795018"/>
            <a:ext cx="5096768" cy="789087"/>
          </a:xfrm>
          <a:prstGeom prst="rect">
            <a:avLst/>
          </a:prstGeom>
          <a:noFill/>
          <a:ln/>
        </p:spPr>
        <p:txBody>
          <a:bodyPr wrap="square" lIns="0" tIns="0" rIns="0" bIns="0" rtlCol="0" anchor="t"/>
          <a:lstStyle/>
          <a:p>
            <a:pPr algn="just">
              <a:lnSpc>
                <a:spcPts val="2042"/>
              </a:lnSpc>
            </a:pPr>
            <a:r>
              <a:rPr lang="en-US" sz="1292">
                <a:latin typeface="Open Sans" panose="020B0606030504020204" pitchFamily="34" charset="0"/>
                <a:ea typeface="Open Sans" panose="020B0606030504020204" pitchFamily="34" charset="0"/>
                <a:cs typeface="Open Sans" panose="020B0606030504020204" pitchFamily="34" charset="0"/>
              </a:rPr>
              <a:t>Shift to a circular economy framework that minimizes waste and maximizes the reuse and recycling of materials, particularly in packaging.</a:t>
            </a:r>
          </a:p>
        </p:txBody>
      </p:sp>
      <p:sp>
        <p:nvSpPr>
          <p:cNvPr id="7" name="Shape 4"/>
          <p:cNvSpPr/>
          <p:nvPr/>
        </p:nvSpPr>
        <p:spPr>
          <a:xfrm>
            <a:off x="6178253" y="3268663"/>
            <a:ext cx="5438279" cy="1486198"/>
          </a:xfrm>
          <a:prstGeom prst="roundRect">
            <a:avLst>
              <a:gd name="adj" fmla="val 4647"/>
            </a:avLst>
          </a:prstGeom>
          <a:solidFill>
            <a:srgbClr val="E9E6FA"/>
          </a:solidFill>
          <a:ln w="7620">
            <a:solidFill>
              <a:srgbClr val="BDB8DF"/>
            </a:solidFill>
            <a:prstDash val="solid"/>
          </a:ln>
        </p:spPr>
        <p:txBody>
          <a:bodyPr/>
          <a:lstStyle/>
          <a:p>
            <a:endParaRPr lang="en-US" sz="1500">
              <a:latin typeface="Open Sans" panose="020B0606030504020204" pitchFamily="34" charset="0"/>
              <a:ea typeface="Open Sans" panose="020B0606030504020204" pitchFamily="34" charset="0"/>
              <a:cs typeface="Open Sans" panose="020B0606030504020204" pitchFamily="34" charset="0"/>
            </a:endParaRPr>
          </a:p>
        </p:txBody>
      </p:sp>
      <p:sp>
        <p:nvSpPr>
          <p:cNvPr id="8" name="Text 5"/>
          <p:cNvSpPr/>
          <p:nvPr/>
        </p:nvSpPr>
        <p:spPr>
          <a:xfrm>
            <a:off x="6349008" y="3439418"/>
            <a:ext cx="2055614" cy="256977"/>
          </a:xfrm>
          <a:prstGeom prst="rect">
            <a:avLst/>
          </a:prstGeom>
          <a:noFill/>
          <a:ln/>
        </p:spPr>
        <p:txBody>
          <a:bodyPr wrap="none" lIns="0" tIns="0" rIns="0" bIns="0" rtlCol="0" anchor="t"/>
          <a:lstStyle/>
          <a:p>
            <a:pPr algn="just">
              <a:lnSpc>
                <a:spcPts val="2000"/>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Why?</a:t>
            </a:r>
          </a:p>
        </p:txBody>
      </p:sp>
      <p:sp>
        <p:nvSpPr>
          <p:cNvPr id="9" name="Text 6"/>
          <p:cNvSpPr/>
          <p:nvPr/>
        </p:nvSpPr>
        <p:spPr>
          <a:xfrm>
            <a:off x="6349008" y="3795018"/>
            <a:ext cx="5096768" cy="789087"/>
          </a:xfrm>
          <a:prstGeom prst="rect">
            <a:avLst/>
          </a:prstGeom>
          <a:noFill/>
          <a:ln/>
        </p:spPr>
        <p:txBody>
          <a:bodyPr wrap="square" lIns="0" tIns="0" rIns="0" bIns="0" rtlCol="0" anchor="t"/>
          <a:lstStyle/>
          <a:p>
            <a:pPr algn="just">
              <a:lnSpc>
                <a:spcPts val="2042"/>
              </a:lnSpc>
            </a:pPr>
            <a:r>
              <a:rPr lang="en-US" sz="1292">
                <a:latin typeface="Open Sans" panose="020B0606030504020204" pitchFamily="34" charset="0"/>
                <a:ea typeface="Open Sans" panose="020B0606030504020204" pitchFamily="34" charset="0"/>
                <a:cs typeface="Open Sans" panose="020B0606030504020204" pitchFamily="34" charset="0"/>
              </a:rPr>
              <a:t>Packaging waste represents a significant environmental challenge, with increasing consumer and regulatory demands for sustainable alternatives</a:t>
            </a:r>
            <a:r>
              <a:rPr lang="en-US" sz="1292">
                <a:latin typeface="Arimo" pitchFamily="34" charset="0"/>
                <a:ea typeface="Arimo" pitchFamily="34" charset="-122"/>
                <a:cs typeface="Arimo" pitchFamily="34" charset="-120"/>
              </a:rPr>
              <a:t>.</a:t>
            </a:r>
            <a:endParaRPr lang="en-US" sz="1292"/>
          </a:p>
        </p:txBody>
      </p:sp>
      <p:sp>
        <p:nvSpPr>
          <p:cNvPr id="10" name="Shape 7"/>
          <p:cNvSpPr/>
          <p:nvPr/>
        </p:nvSpPr>
        <p:spPr>
          <a:xfrm>
            <a:off x="575569" y="4919266"/>
            <a:ext cx="11040864" cy="1486198"/>
          </a:xfrm>
          <a:prstGeom prst="roundRect">
            <a:avLst>
              <a:gd name="adj" fmla="val 4647"/>
            </a:avLst>
          </a:prstGeom>
          <a:solidFill>
            <a:srgbClr val="E9E6FA"/>
          </a:solidFill>
          <a:ln w="7620">
            <a:solidFill>
              <a:srgbClr val="BDB8DF"/>
            </a:solidFill>
            <a:prstDash val="solid"/>
          </a:ln>
        </p:spPr>
        <p:txBody>
          <a:bodyPr/>
          <a:lstStyle/>
          <a:p>
            <a:endParaRPr lang="en-US" sz="1500">
              <a:latin typeface="Open Sans" panose="020B0606030504020204" pitchFamily="34" charset="0"/>
              <a:ea typeface="Open Sans" panose="020B0606030504020204" pitchFamily="34" charset="0"/>
              <a:cs typeface="Open Sans" panose="020B0606030504020204" pitchFamily="34" charset="0"/>
            </a:endParaRPr>
          </a:p>
        </p:txBody>
      </p:sp>
      <p:sp>
        <p:nvSpPr>
          <p:cNvPr id="11" name="Text 8"/>
          <p:cNvSpPr/>
          <p:nvPr/>
        </p:nvSpPr>
        <p:spPr>
          <a:xfrm>
            <a:off x="746324" y="5090021"/>
            <a:ext cx="2055614" cy="256977"/>
          </a:xfrm>
          <a:prstGeom prst="rect">
            <a:avLst/>
          </a:prstGeom>
          <a:noFill/>
          <a:ln/>
        </p:spPr>
        <p:txBody>
          <a:bodyPr wrap="none" lIns="0" tIns="0" rIns="0" bIns="0" rtlCol="0" anchor="t"/>
          <a:lstStyle/>
          <a:p>
            <a:pPr algn="just">
              <a:lnSpc>
                <a:spcPts val="2000"/>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How?</a:t>
            </a:r>
          </a:p>
        </p:txBody>
      </p:sp>
      <p:sp>
        <p:nvSpPr>
          <p:cNvPr id="12" name="Text 9"/>
          <p:cNvSpPr/>
          <p:nvPr/>
        </p:nvSpPr>
        <p:spPr>
          <a:xfrm>
            <a:off x="746324" y="5445621"/>
            <a:ext cx="10699353" cy="789087"/>
          </a:xfrm>
          <a:prstGeom prst="rect">
            <a:avLst/>
          </a:prstGeom>
          <a:noFill/>
          <a:ln/>
        </p:spPr>
        <p:txBody>
          <a:bodyPr wrap="square" lIns="0" tIns="0" rIns="0" bIns="0" rtlCol="0" anchor="t"/>
          <a:lstStyle/>
          <a:p>
            <a:pPr algn="just">
              <a:lnSpc>
                <a:spcPts val="2042"/>
              </a:lnSpc>
            </a:pPr>
            <a:r>
              <a:rPr lang="en-US" sz="1292">
                <a:latin typeface="Open Sans" panose="020B0606030504020204" pitchFamily="34" charset="0"/>
                <a:ea typeface="Open Sans" panose="020B0606030504020204" pitchFamily="34" charset="0"/>
                <a:cs typeface="Open Sans" panose="020B0606030504020204" pitchFamily="34" charset="0"/>
              </a:rPr>
              <a:t>Nestlé can implement a multi-pronged approach: invest in innovative packaging solutions using recycled materials, partner with recycling facilities to improve waste management systems, and educate consumers about proper recycling practices. Promote reusable packaging options and explore initiatives for closed-loop systems where materials are perpetually recycled.</a:t>
            </a:r>
          </a:p>
        </p:txBody>
      </p:sp>
      <p:sp>
        <p:nvSpPr>
          <p:cNvPr id="14" name="Rectangle 13">
            <a:extLst>
              <a:ext uri="{FF2B5EF4-FFF2-40B4-BE49-F238E27FC236}">
                <a16:creationId xmlns:a16="http://schemas.microsoft.com/office/drawing/2014/main" id="{AD80F05D-E800-21BC-B031-466BF7BF6497}"/>
              </a:ext>
            </a:extLst>
          </p:cNvPr>
          <p:cNvSpPr/>
          <p:nvPr/>
        </p:nvSpPr>
        <p:spPr>
          <a:xfrm>
            <a:off x="10731500" y="6481366"/>
            <a:ext cx="1371600" cy="376634"/>
          </a:xfrm>
          <a:prstGeom prst="rect">
            <a:avLst/>
          </a:prstGeom>
          <a:solidFill>
            <a:srgbClr val="EEEEF4"/>
          </a:solidFill>
          <a:ln>
            <a:solidFill>
              <a:srgbClr val="EFEF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189389" y="352227"/>
            <a:ext cx="6373218" cy="1113234"/>
          </a:xfrm>
          <a:prstGeom prst="rect">
            <a:avLst/>
          </a:prstGeom>
          <a:noFill/>
          <a:ln/>
        </p:spPr>
        <p:txBody>
          <a:bodyPr wrap="square" lIns="0" tIns="0" rIns="0" bIns="0" rtlCol="0" anchor="t"/>
          <a:lstStyle/>
          <a:p>
            <a:pPr>
              <a:lnSpc>
                <a:spcPts val="4333"/>
              </a:lnSpc>
            </a:pPr>
            <a:r>
              <a:rPr lang="en-US" sz="3458">
                <a:solidFill>
                  <a:srgbClr val="403CCF"/>
                </a:solidFill>
                <a:latin typeface="Libre Baskerville" pitchFamily="34" charset="0"/>
              </a:rPr>
              <a:t>Enhancing Workforce Training and Development</a:t>
            </a:r>
          </a:p>
        </p:txBody>
      </p:sp>
      <p:sp>
        <p:nvSpPr>
          <p:cNvPr id="4" name="Text 1"/>
          <p:cNvSpPr>
            <a:spLocks noGrp="1" noRot="1" noMove="1" noResize="1" noEditPoints="1" noAdjustHandles="1" noChangeArrowheads="1" noChangeShapeType="1"/>
          </p:cNvSpPr>
          <p:nvPr/>
        </p:nvSpPr>
        <p:spPr>
          <a:xfrm>
            <a:off x="5195392" y="2190155"/>
            <a:ext cx="1834456" cy="278308"/>
          </a:xfrm>
          <a:prstGeom prst="rect">
            <a:avLst/>
          </a:prstGeom>
          <a:noFill/>
          <a:ln/>
        </p:spPr>
        <p:txBody>
          <a:bodyPr wrap="none" lIns="0" tIns="0" rIns="0" bIns="0" rtlCol="0" anchor="t"/>
          <a:lstStyle/>
          <a:p>
            <a:pPr algn="just">
              <a:lnSpc>
                <a:spcPts val="2000"/>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What?</a:t>
            </a:r>
          </a:p>
        </p:txBody>
      </p:sp>
      <p:sp>
        <p:nvSpPr>
          <p:cNvPr id="5" name="Text 2"/>
          <p:cNvSpPr/>
          <p:nvPr/>
        </p:nvSpPr>
        <p:spPr>
          <a:xfrm>
            <a:off x="5183387" y="2646561"/>
            <a:ext cx="1834456" cy="1994694"/>
          </a:xfrm>
          <a:prstGeom prst="rect">
            <a:avLst/>
          </a:prstGeom>
          <a:noFill/>
          <a:ln/>
        </p:spPr>
        <p:txBody>
          <a:bodyPr wrap="square" lIns="0" tIns="0" rIns="0" bIns="0" rtlCol="0" anchor="t"/>
          <a:lstStyle/>
          <a:p>
            <a:pPr>
              <a:lnSpc>
                <a:spcPts val="2208"/>
              </a:lnSpc>
            </a:pPr>
            <a:r>
              <a:rPr lang="en-US" sz="1375">
                <a:latin typeface="Open Sans" panose="020B0606030504020204" pitchFamily="34" charset="0"/>
                <a:ea typeface="Open Sans" panose="020B0606030504020204" pitchFamily="34" charset="0"/>
                <a:cs typeface="Open Sans" panose="020B0606030504020204" pitchFamily="34" charset="0"/>
              </a:rPr>
              <a:t>Develop a comprehensive workforce training program focused on sustainability, lean operations, and advanced analytics.</a:t>
            </a:r>
          </a:p>
        </p:txBody>
      </p:sp>
      <p:sp>
        <p:nvSpPr>
          <p:cNvPr id="6" name="Text 3"/>
          <p:cNvSpPr>
            <a:spLocks noGrp="1" noRot="1" noMove="1" noResize="1" noEditPoints="1" noAdjustHandles="1" noChangeArrowheads="1" noChangeShapeType="1"/>
          </p:cNvSpPr>
          <p:nvPr/>
        </p:nvSpPr>
        <p:spPr>
          <a:xfrm>
            <a:off x="7470775" y="2190155"/>
            <a:ext cx="1834456" cy="278308"/>
          </a:xfrm>
          <a:prstGeom prst="rect">
            <a:avLst/>
          </a:prstGeom>
          <a:noFill/>
          <a:ln/>
        </p:spPr>
        <p:txBody>
          <a:bodyPr wrap="none" lIns="0" tIns="0" rIns="0" bIns="0" rtlCol="0" anchor="t"/>
          <a:lstStyle/>
          <a:p>
            <a:pPr algn="just">
              <a:lnSpc>
                <a:spcPts val="2000"/>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Why?</a:t>
            </a:r>
          </a:p>
        </p:txBody>
      </p:sp>
      <p:sp>
        <p:nvSpPr>
          <p:cNvPr id="7" name="Text 4"/>
          <p:cNvSpPr/>
          <p:nvPr/>
        </p:nvSpPr>
        <p:spPr>
          <a:xfrm>
            <a:off x="7458770" y="2646561"/>
            <a:ext cx="1834456" cy="2279650"/>
          </a:xfrm>
          <a:prstGeom prst="rect">
            <a:avLst/>
          </a:prstGeom>
          <a:noFill/>
          <a:ln/>
        </p:spPr>
        <p:txBody>
          <a:bodyPr wrap="square" lIns="0" tIns="0" rIns="0" bIns="0" rtlCol="0" anchor="t"/>
          <a:lstStyle/>
          <a:p>
            <a:pPr>
              <a:lnSpc>
                <a:spcPts val="2208"/>
              </a:lnSpc>
            </a:pPr>
            <a:r>
              <a:rPr lang="en-US" sz="1375">
                <a:latin typeface="Open Sans" panose="020B0606030504020204" pitchFamily="34" charset="0"/>
                <a:ea typeface="Open Sans" panose="020B0606030504020204" pitchFamily="34" charset="0"/>
                <a:cs typeface="Open Sans" panose="020B0606030504020204" pitchFamily="34" charset="0"/>
              </a:rPr>
              <a:t>Upskilling the workforce ensures Nestlé remains competitive, improves operational efficiency, and promotes a culture of continuous improvement.</a:t>
            </a:r>
          </a:p>
        </p:txBody>
      </p:sp>
      <p:sp>
        <p:nvSpPr>
          <p:cNvPr id="8" name="Text 5"/>
          <p:cNvSpPr>
            <a:spLocks noGrp="1" noRot="1" noMove="1" noResize="1" noEditPoints="1" noAdjustHandles="1" noChangeArrowheads="1" noChangeShapeType="1"/>
          </p:cNvSpPr>
          <p:nvPr/>
        </p:nvSpPr>
        <p:spPr>
          <a:xfrm>
            <a:off x="9746159" y="2190155"/>
            <a:ext cx="1834456" cy="278308"/>
          </a:xfrm>
          <a:prstGeom prst="rect">
            <a:avLst/>
          </a:prstGeom>
          <a:noFill/>
          <a:ln/>
        </p:spPr>
        <p:txBody>
          <a:bodyPr wrap="none" lIns="0" tIns="0" rIns="0" bIns="0" rtlCol="0" anchor="t"/>
          <a:lstStyle/>
          <a:p>
            <a:pPr>
              <a:lnSpc>
                <a:spcPts val="2167"/>
              </a:lnSpc>
            </a:pPr>
            <a:r>
              <a:rPr lang="en-US" sz="1750" b="1">
                <a:solidFill>
                  <a:srgbClr val="231971"/>
                </a:solidFill>
                <a:latin typeface="Open Sans" panose="020B0606030504020204" pitchFamily="34" charset="0"/>
                <a:ea typeface="Open Sans" panose="020B0606030504020204" pitchFamily="34" charset="0"/>
                <a:cs typeface="Open Sans" panose="020B0606030504020204" pitchFamily="34" charset="0"/>
              </a:rPr>
              <a:t>How?</a:t>
            </a:r>
            <a:endParaRPr lang="en-US" sz="1750">
              <a:latin typeface="Open Sans" panose="020B0606030504020204" pitchFamily="34" charset="0"/>
              <a:ea typeface="Open Sans" panose="020B0606030504020204" pitchFamily="34" charset="0"/>
              <a:cs typeface="Open Sans" panose="020B0606030504020204" pitchFamily="34" charset="0"/>
            </a:endParaRPr>
          </a:p>
        </p:txBody>
      </p:sp>
      <p:sp>
        <p:nvSpPr>
          <p:cNvPr id="9" name="Text 6"/>
          <p:cNvSpPr/>
          <p:nvPr/>
        </p:nvSpPr>
        <p:spPr>
          <a:xfrm>
            <a:off x="9734154" y="2646561"/>
            <a:ext cx="1834456" cy="3419475"/>
          </a:xfrm>
          <a:prstGeom prst="rect">
            <a:avLst/>
          </a:prstGeom>
          <a:noFill/>
          <a:ln/>
        </p:spPr>
        <p:txBody>
          <a:bodyPr wrap="square" lIns="0" tIns="0" rIns="0" bIns="0" rtlCol="0" anchor="t"/>
          <a:lstStyle/>
          <a:p>
            <a:pPr>
              <a:lnSpc>
                <a:spcPts val="2208"/>
              </a:lnSpc>
            </a:pPr>
            <a:r>
              <a:rPr lang="en-US" sz="1350">
                <a:latin typeface="Open Sans"/>
                <a:ea typeface="Open Sans"/>
                <a:cs typeface="Open Sans"/>
              </a:rPr>
              <a:t>Implement a multi-phased approach: </a:t>
            </a:r>
          </a:p>
          <a:p>
            <a:pPr>
              <a:lnSpc>
                <a:spcPts val="2208"/>
              </a:lnSpc>
            </a:pPr>
            <a:r>
              <a:rPr lang="en-US" sz="1350">
                <a:latin typeface="Open Sans"/>
                <a:ea typeface="Open Sans"/>
                <a:cs typeface="Open Sans"/>
              </a:rPr>
              <a:t>1. Develop centralized online training platforms; </a:t>
            </a:r>
          </a:p>
          <a:p>
            <a:pPr>
              <a:lnSpc>
                <a:spcPts val="2208"/>
              </a:lnSpc>
            </a:pPr>
            <a:r>
              <a:rPr lang="en-US" sz="1350">
                <a:latin typeface="Open Sans"/>
                <a:ea typeface="Open Sans"/>
                <a:cs typeface="Open Sans"/>
              </a:rPr>
              <a:t>2. Offer incentives like certifications and career advancement opportunities; </a:t>
            </a:r>
            <a:endParaRPr lang="en-US">
              <a:latin typeface="Aptos" panose="02110004020202020204"/>
              <a:ea typeface="Open Sans"/>
              <a:cs typeface="Open Sans"/>
            </a:endParaRPr>
          </a:p>
          <a:p>
            <a:pPr>
              <a:lnSpc>
                <a:spcPts val="2208"/>
              </a:lnSpc>
            </a:pPr>
            <a:r>
              <a:rPr lang="en-US" sz="1350">
                <a:latin typeface="Open Sans"/>
                <a:ea typeface="Open Sans"/>
                <a:cs typeface="Open Sans"/>
              </a:rPr>
              <a:t>3. Start with pilot programs and gradually expand based on results.</a:t>
            </a:r>
            <a:endParaRPr lang="en-US"/>
          </a:p>
        </p:txBody>
      </p:sp>
      <p:pic>
        <p:nvPicPr>
          <p:cNvPr id="11" name="Picture 10">
            <a:extLst>
              <a:ext uri="{FF2B5EF4-FFF2-40B4-BE49-F238E27FC236}">
                <a16:creationId xmlns:a16="http://schemas.microsoft.com/office/drawing/2014/main" id="{95E82350-2859-DCDA-B14B-E5A59760DEF2}"/>
              </a:ext>
            </a:extLst>
          </p:cNvPr>
          <p:cNvPicPr>
            <a:picLocks noChangeAspect="1"/>
          </p:cNvPicPr>
          <p:nvPr/>
        </p:nvPicPr>
        <p:blipFill>
          <a:blip r:embed="rId3"/>
          <a:stretch>
            <a:fillRect/>
          </a:stretch>
        </p:blipFill>
        <p:spPr>
          <a:xfrm>
            <a:off x="0" y="0"/>
            <a:ext cx="5029200" cy="6858000"/>
          </a:xfrm>
          <a:prstGeom prst="rect">
            <a:avLst/>
          </a:prstGeom>
        </p:spPr>
      </p:pic>
      <p:sp>
        <p:nvSpPr>
          <p:cNvPr id="12" name="Rectangle 11">
            <a:extLst>
              <a:ext uri="{FF2B5EF4-FFF2-40B4-BE49-F238E27FC236}">
                <a16:creationId xmlns:a16="http://schemas.microsoft.com/office/drawing/2014/main" id="{022C7251-B619-D98F-0FAC-B88CBBA928D7}"/>
              </a:ext>
            </a:extLst>
          </p:cNvPr>
          <p:cNvSpPr/>
          <p:nvPr/>
        </p:nvSpPr>
        <p:spPr>
          <a:xfrm>
            <a:off x="10548838" y="6451600"/>
            <a:ext cx="1602581" cy="4064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12775" y="481409"/>
            <a:ext cx="6394450" cy="1094383"/>
          </a:xfrm>
          <a:prstGeom prst="rect">
            <a:avLst/>
          </a:prstGeom>
          <a:noFill/>
          <a:ln/>
        </p:spPr>
        <p:txBody>
          <a:bodyPr wrap="square" lIns="0" tIns="0" rIns="0" bIns="0" rtlCol="0" anchor="t"/>
          <a:lstStyle/>
          <a:p>
            <a:pPr>
              <a:lnSpc>
                <a:spcPts val="4333"/>
              </a:lnSpc>
            </a:pPr>
            <a:r>
              <a:rPr lang="en-US" sz="3450">
                <a:solidFill>
                  <a:srgbClr val="403CCF"/>
                </a:solidFill>
                <a:latin typeface="Libre Baskerville"/>
              </a:rPr>
              <a:t>Collaborating with More Startups for Innovation</a:t>
            </a:r>
          </a:p>
        </p:txBody>
      </p:sp>
      <p:sp>
        <p:nvSpPr>
          <p:cNvPr id="4" name="Text 1"/>
          <p:cNvSpPr/>
          <p:nvPr/>
        </p:nvSpPr>
        <p:spPr>
          <a:xfrm>
            <a:off x="612775" y="1838325"/>
            <a:ext cx="2626221" cy="328216"/>
          </a:xfrm>
          <a:prstGeom prst="rect">
            <a:avLst/>
          </a:prstGeom>
          <a:noFill/>
          <a:ln/>
        </p:spPr>
        <p:txBody>
          <a:bodyPr wrap="none" lIns="0" tIns="0" rIns="0" bIns="0" rtlCol="0" anchor="t"/>
          <a:lstStyle/>
          <a:p>
            <a:pPr>
              <a:lnSpc>
                <a:spcPts val="2583"/>
              </a:lnSpc>
            </a:pPr>
            <a:r>
              <a:rPr lang="en-US" sz="2042" b="1">
                <a:solidFill>
                  <a:srgbClr val="231971"/>
                </a:solidFill>
                <a:latin typeface="Outfit Extra Bold" pitchFamily="34" charset="0"/>
                <a:ea typeface="Outfit Extra Bold" pitchFamily="34" charset="-122"/>
                <a:cs typeface="Outfit Extra Bold" pitchFamily="34" charset="-120"/>
              </a:rPr>
              <a:t>What?</a:t>
            </a:r>
            <a:endParaRPr lang="en-US" sz="2042"/>
          </a:p>
        </p:txBody>
      </p:sp>
      <p:sp>
        <p:nvSpPr>
          <p:cNvPr id="5" name="Text 2"/>
          <p:cNvSpPr/>
          <p:nvPr/>
        </p:nvSpPr>
        <p:spPr>
          <a:xfrm>
            <a:off x="612775" y="2429074"/>
            <a:ext cx="6394450" cy="560388"/>
          </a:xfrm>
          <a:prstGeom prst="rect">
            <a:avLst/>
          </a:prstGeom>
          <a:noFill/>
          <a:ln/>
        </p:spPr>
        <p:txBody>
          <a:bodyPr wrap="square" lIns="0" tIns="0" rIns="0" bIns="0" rtlCol="0" anchor="t"/>
          <a:lstStyle/>
          <a:p>
            <a:pPr>
              <a:lnSpc>
                <a:spcPts val="2167"/>
              </a:lnSpc>
            </a:pPr>
            <a:r>
              <a:rPr lang="en-US" sz="1350">
                <a:latin typeface="Open Sans"/>
                <a:ea typeface="Open Sans"/>
                <a:cs typeface="Open Sans"/>
              </a:rPr>
              <a:t>Partner with innovative startups specializing in plant-based products, sustainable packaging, and green energy solutions.</a:t>
            </a:r>
          </a:p>
          <a:p>
            <a:r>
              <a:rPr lang="en-US" sz="1350">
                <a:latin typeface="Open Sans"/>
                <a:ea typeface="Open Sans"/>
                <a:cs typeface="Open Sans"/>
              </a:rPr>
              <a:t>Examples:  </a:t>
            </a:r>
            <a:r>
              <a:rPr lang="en-US" sz="1350" b="1">
                <a:ea typeface="+mn-lt"/>
                <a:cs typeface="+mn-lt"/>
              </a:rPr>
              <a:t>Good Catch</a:t>
            </a:r>
            <a:r>
              <a:rPr lang="en-US" sz="1350">
                <a:ea typeface="+mn-lt"/>
                <a:cs typeface="+mn-lt"/>
              </a:rPr>
              <a:t>: A,  </a:t>
            </a:r>
            <a:r>
              <a:rPr lang="en-US" sz="1350" b="1" err="1">
                <a:ea typeface="+mn-lt"/>
                <a:cs typeface="+mn-lt"/>
              </a:rPr>
              <a:t>TurtleTree</a:t>
            </a:r>
            <a:r>
              <a:rPr lang="en-US" sz="1350" b="1">
                <a:ea typeface="+mn-lt"/>
                <a:cs typeface="+mn-lt"/>
              </a:rPr>
              <a:t> Labs</a:t>
            </a:r>
            <a:r>
              <a:rPr lang="en-US" sz="1350">
                <a:ea typeface="+mn-lt"/>
                <a:cs typeface="+mn-lt"/>
              </a:rPr>
              <a:t>: and </a:t>
            </a:r>
            <a:r>
              <a:rPr lang="en-US" sz="1350" b="1">
                <a:ea typeface="+mn-lt"/>
                <a:cs typeface="+mn-lt"/>
              </a:rPr>
              <a:t>Benevolent AI</a:t>
            </a:r>
            <a:r>
              <a:rPr lang="en-US" sz="1350">
                <a:ea typeface="+mn-lt"/>
                <a:cs typeface="+mn-lt"/>
              </a:rPr>
              <a:t>:</a:t>
            </a:r>
            <a:endParaRPr lang="en-US"/>
          </a:p>
          <a:p>
            <a:pPr>
              <a:lnSpc>
                <a:spcPts val="2167"/>
              </a:lnSpc>
            </a:pPr>
            <a:endParaRPr lang="en-US" sz="1350">
              <a:latin typeface="Open Sans" panose="020B0606030504020204" pitchFamily="34" charset="0"/>
              <a:ea typeface="Open Sans" panose="020B0606030504020204" pitchFamily="34" charset="0"/>
              <a:cs typeface="Open Sans" panose="020B0606030504020204" pitchFamily="34" charset="0"/>
            </a:endParaRPr>
          </a:p>
        </p:txBody>
      </p:sp>
      <p:sp>
        <p:nvSpPr>
          <p:cNvPr id="6" name="Text 3"/>
          <p:cNvSpPr/>
          <p:nvPr/>
        </p:nvSpPr>
        <p:spPr>
          <a:xfrm>
            <a:off x="612775" y="3251995"/>
            <a:ext cx="2626221" cy="328216"/>
          </a:xfrm>
          <a:prstGeom prst="rect">
            <a:avLst/>
          </a:prstGeom>
          <a:noFill/>
          <a:ln/>
        </p:spPr>
        <p:txBody>
          <a:bodyPr wrap="none" lIns="0" tIns="0" rIns="0" bIns="0" rtlCol="0" anchor="t"/>
          <a:lstStyle/>
          <a:p>
            <a:pPr>
              <a:lnSpc>
                <a:spcPts val="2583"/>
              </a:lnSpc>
            </a:pPr>
            <a:r>
              <a:rPr lang="en-US" sz="2042" b="1">
                <a:solidFill>
                  <a:srgbClr val="231971"/>
                </a:solidFill>
                <a:latin typeface="Outfit Extra Bold" pitchFamily="34" charset="0"/>
                <a:ea typeface="Outfit Extra Bold" pitchFamily="34" charset="-122"/>
                <a:cs typeface="Outfit Extra Bold" pitchFamily="34" charset="-120"/>
              </a:rPr>
              <a:t>Why?</a:t>
            </a:r>
            <a:endParaRPr lang="en-US" sz="2042"/>
          </a:p>
        </p:txBody>
      </p:sp>
      <p:sp>
        <p:nvSpPr>
          <p:cNvPr id="7" name="Text 4"/>
          <p:cNvSpPr/>
          <p:nvPr/>
        </p:nvSpPr>
        <p:spPr>
          <a:xfrm>
            <a:off x="612775" y="3842742"/>
            <a:ext cx="6394450" cy="840582"/>
          </a:xfrm>
          <a:prstGeom prst="rect">
            <a:avLst/>
          </a:prstGeom>
          <a:noFill/>
          <a:ln/>
        </p:spPr>
        <p:txBody>
          <a:bodyPr wrap="square" lIns="0" tIns="0" rIns="0" bIns="0" rtlCol="0" anchor="t"/>
          <a:lstStyle/>
          <a:p>
            <a:pPr>
              <a:lnSpc>
                <a:spcPts val="2167"/>
              </a:lnSpc>
            </a:pPr>
            <a:r>
              <a:rPr lang="en-US" sz="1375">
                <a:latin typeface="Open Sans" panose="020B0606030504020204" pitchFamily="34" charset="0"/>
                <a:ea typeface="Open Sans" panose="020B0606030504020204" pitchFamily="34" charset="0"/>
                <a:cs typeface="Open Sans" panose="020B0606030504020204" pitchFamily="34" charset="0"/>
              </a:rPr>
              <a:t>Drive innovation and accelerate the development of sustainable and environmentally friendly products and processes. Leverage external expertise and resources to enhance Nestlé's sustainability initiatives.</a:t>
            </a:r>
          </a:p>
        </p:txBody>
      </p:sp>
      <p:sp>
        <p:nvSpPr>
          <p:cNvPr id="8" name="Text 5"/>
          <p:cNvSpPr/>
          <p:nvPr/>
        </p:nvSpPr>
        <p:spPr>
          <a:xfrm>
            <a:off x="612775" y="4945857"/>
            <a:ext cx="2626221" cy="328216"/>
          </a:xfrm>
          <a:prstGeom prst="rect">
            <a:avLst/>
          </a:prstGeom>
          <a:noFill/>
          <a:ln/>
        </p:spPr>
        <p:txBody>
          <a:bodyPr wrap="none" lIns="0" tIns="0" rIns="0" bIns="0" rtlCol="0" anchor="t"/>
          <a:lstStyle/>
          <a:p>
            <a:pPr>
              <a:lnSpc>
                <a:spcPts val="2583"/>
              </a:lnSpc>
            </a:pPr>
            <a:r>
              <a:rPr lang="en-US" sz="2042" b="1">
                <a:solidFill>
                  <a:srgbClr val="231971"/>
                </a:solidFill>
                <a:latin typeface="Outfit Extra Bold" pitchFamily="34" charset="0"/>
                <a:ea typeface="Outfit Extra Bold" pitchFamily="34" charset="-122"/>
                <a:cs typeface="Outfit Extra Bold" pitchFamily="34" charset="-120"/>
              </a:rPr>
              <a:t>How?</a:t>
            </a:r>
            <a:endParaRPr lang="en-US" sz="2042"/>
          </a:p>
        </p:txBody>
      </p:sp>
      <p:sp>
        <p:nvSpPr>
          <p:cNvPr id="9" name="Text 6"/>
          <p:cNvSpPr/>
          <p:nvPr/>
        </p:nvSpPr>
        <p:spPr>
          <a:xfrm>
            <a:off x="612775" y="5536605"/>
            <a:ext cx="6394450" cy="840582"/>
          </a:xfrm>
          <a:prstGeom prst="rect">
            <a:avLst/>
          </a:prstGeom>
          <a:noFill/>
          <a:ln/>
        </p:spPr>
        <p:txBody>
          <a:bodyPr wrap="square" lIns="0" tIns="0" rIns="0" bIns="0" rtlCol="0" anchor="t"/>
          <a:lstStyle/>
          <a:p>
            <a:pPr>
              <a:lnSpc>
                <a:spcPts val="2167"/>
              </a:lnSpc>
            </a:pPr>
            <a:r>
              <a:rPr lang="en-US" sz="1350">
                <a:latin typeface="Open Sans"/>
                <a:ea typeface="Open Sans"/>
                <a:cs typeface="Open Sans"/>
              </a:rPr>
              <a:t>Identify promising startups , establish clear collaboration frameworks (including IP sharing and data privacy agreements), launch pilot projects to test new technologies, and scale successful initiatives globally.</a:t>
            </a:r>
          </a:p>
        </p:txBody>
      </p:sp>
      <p:pic>
        <p:nvPicPr>
          <p:cNvPr id="11" name="Picture 10" descr="A group of people standing in a room&#10;&#10;Description automatically generated">
            <a:extLst>
              <a:ext uri="{FF2B5EF4-FFF2-40B4-BE49-F238E27FC236}">
                <a16:creationId xmlns:a16="http://schemas.microsoft.com/office/drawing/2014/main" id="{00DDBA2B-A966-8239-F215-5EFBFFBFFA65}"/>
              </a:ext>
            </a:extLst>
          </p:cNvPr>
          <p:cNvPicPr>
            <a:picLocks noChangeAspect="1"/>
          </p:cNvPicPr>
          <p:nvPr/>
        </p:nvPicPr>
        <p:blipFill>
          <a:blip r:embed="rId3">
            <a:extLst>
              <a:ext uri="{28A0092B-C50C-407E-A947-70E740481C1C}">
                <a14:useLocalDpi xmlns:a14="http://schemas.microsoft.com/office/drawing/2010/main" val="0"/>
              </a:ext>
            </a:extLst>
          </a:blip>
          <a:srcRect l="6445" r="27995"/>
          <a:stretch/>
        </p:blipFill>
        <p:spPr>
          <a:xfrm>
            <a:off x="7054850" y="357586"/>
            <a:ext cx="4969355" cy="644525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661492" y="1146671"/>
            <a:ext cx="6297018" cy="1181298"/>
          </a:xfrm>
          <a:prstGeom prst="rect">
            <a:avLst/>
          </a:prstGeom>
          <a:noFill/>
          <a:ln/>
        </p:spPr>
        <p:txBody>
          <a:bodyPr wrap="square" lIns="0" tIns="0" rIns="0" bIns="0" rtlCol="0" anchor="t"/>
          <a:lstStyle/>
          <a:p>
            <a:pPr>
              <a:lnSpc>
                <a:spcPts val="4333"/>
              </a:lnSpc>
            </a:pPr>
            <a:r>
              <a:rPr lang="en-US" sz="3458">
                <a:solidFill>
                  <a:srgbClr val="403CCF"/>
                </a:solidFill>
                <a:latin typeface="Libre Baskerville" pitchFamily="34" charset="0"/>
              </a:rPr>
              <a:t>Building a Sustainable Future for Nestlé</a:t>
            </a:r>
          </a:p>
        </p:txBody>
      </p:sp>
      <p:pic>
        <p:nvPicPr>
          <p:cNvPr id="4" name="Image 1" descr="preencoded.png"/>
          <p:cNvPicPr>
            <a:picLocks noChangeAspect="1"/>
          </p:cNvPicPr>
          <p:nvPr/>
        </p:nvPicPr>
        <p:blipFill>
          <a:blip r:embed="rId4"/>
          <a:stretch>
            <a:fillRect/>
          </a:stretch>
        </p:blipFill>
        <p:spPr>
          <a:xfrm>
            <a:off x="661492" y="2611438"/>
            <a:ext cx="945058" cy="1512094"/>
          </a:xfrm>
          <a:prstGeom prst="rect">
            <a:avLst/>
          </a:prstGeom>
        </p:spPr>
      </p:pic>
      <p:sp>
        <p:nvSpPr>
          <p:cNvPr id="5" name="Text 1"/>
          <p:cNvSpPr/>
          <p:nvPr/>
        </p:nvSpPr>
        <p:spPr>
          <a:xfrm>
            <a:off x="1890019" y="2800449"/>
            <a:ext cx="5068491" cy="907257"/>
          </a:xfrm>
          <a:prstGeom prst="rect">
            <a:avLst/>
          </a:prstGeom>
          <a:noFill/>
          <a:ln/>
        </p:spPr>
        <p:txBody>
          <a:bodyPr wrap="square" lIns="0" tIns="0" rIns="0" bIns="0" rtlCol="0" anchor="t"/>
          <a:lstStyle/>
          <a:p>
            <a:pPr algn="just">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Nestlé's journey toward sustainability requires a proactive approach, encompassing the entire value chain and leveraging the power of innovation and collaboration.</a:t>
            </a:r>
          </a:p>
        </p:txBody>
      </p:sp>
      <p:pic>
        <p:nvPicPr>
          <p:cNvPr id="6" name="Image 2" descr="preencoded.png"/>
          <p:cNvPicPr>
            <a:picLocks noChangeAspect="1"/>
          </p:cNvPicPr>
          <p:nvPr/>
        </p:nvPicPr>
        <p:blipFill>
          <a:blip r:embed="rId5"/>
          <a:stretch>
            <a:fillRect/>
          </a:stretch>
        </p:blipFill>
        <p:spPr>
          <a:xfrm>
            <a:off x="661492" y="4123532"/>
            <a:ext cx="945058" cy="1587698"/>
          </a:xfrm>
          <a:prstGeom prst="rect">
            <a:avLst/>
          </a:prstGeom>
        </p:spPr>
      </p:pic>
      <p:sp>
        <p:nvSpPr>
          <p:cNvPr id="7" name="Text 2"/>
          <p:cNvSpPr/>
          <p:nvPr/>
        </p:nvSpPr>
        <p:spPr>
          <a:xfrm>
            <a:off x="1890019" y="4312543"/>
            <a:ext cx="5068491" cy="1209675"/>
          </a:xfrm>
          <a:prstGeom prst="rect">
            <a:avLst/>
          </a:prstGeom>
          <a:noFill/>
          <a:ln/>
        </p:spPr>
        <p:txBody>
          <a:bodyPr wrap="square" lIns="0" tIns="0" rIns="0" bIns="0" rtlCol="0" anchor="t"/>
          <a:lstStyle/>
          <a:p>
            <a:pPr algn="just">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By embracing these recommendations, Nestlé can position itself as a leader in responsible business practices, fostering long-term growth and contributing to a more sustainable future.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631000" y="762993"/>
            <a:ext cx="6381750" cy="1105495"/>
          </a:xfrm>
          <a:prstGeom prst="rect">
            <a:avLst/>
          </a:prstGeom>
          <a:noFill/>
          <a:ln/>
        </p:spPr>
        <p:txBody>
          <a:bodyPr wrap="square" lIns="0" tIns="0" rIns="0" bIns="0" rtlCol="0" anchor="t"/>
          <a:lstStyle/>
          <a:p>
            <a:pPr>
              <a:lnSpc>
                <a:spcPts val="4333"/>
              </a:lnSpc>
            </a:pPr>
            <a:r>
              <a:rPr lang="en-US" sz="3458">
                <a:solidFill>
                  <a:srgbClr val="403CCF"/>
                </a:solidFill>
                <a:latin typeface="Libre Baskerville" pitchFamily="34" charset="0"/>
                <a:ea typeface="Libre Baskerville" pitchFamily="34" charset="-122"/>
                <a:cs typeface="Libre Baskerville" pitchFamily="34" charset="-120"/>
              </a:rPr>
              <a:t>A Legacy of Innovation: 150 Years of Serving Consumers</a:t>
            </a:r>
            <a:endParaRPr lang="en-US" sz="3458"/>
          </a:p>
        </p:txBody>
      </p:sp>
      <p:sp>
        <p:nvSpPr>
          <p:cNvPr id="4" name="Shape 1"/>
          <p:cNvSpPr/>
          <p:nvPr/>
        </p:nvSpPr>
        <p:spPr>
          <a:xfrm>
            <a:off x="874911" y="2133799"/>
            <a:ext cx="19050" cy="3961209"/>
          </a:xfrm>
          <a:prstGeom prst="roundRect">
            <a:avLst>
              <a:gd name="adj" fmla="val 139293"/>
            </a:avLst>
          </a:prstGeom>
          <a:solidFill>
            <a:srgbClr val="D0CED9"/>
          </a:solidFill>
          <a:ln/>
        </p:spPr>
        <p:txBody>
          <a:bodyPr/>
          <a:lstStyle/>
          <a:p>
            <a:endParaRPr lang="en-US" sz="1500"/>
          </a:p>
        </p:txBody>
      </p:sp>
      <p:sp>
        <p:nvSpPr>
          <p:cNvPr id="5" name="Shape 2"/>
          <p:cNvSpPr/>
          <p:nvPr/>
        </p:nvSpPr>
        <p:spPr>
          <a:xfrm>
            <a:off x="1064369" y="2522141"/>
            <a:ext cx="619125" cy="19050"/>
          </a:xfrm>
          <a:prstGeom prst="roundRect">
            <a:avLst>
              <a:gd name="adj" fmla="val 139293"/>
            </a:avLst>
          </a:prstGeom>
          <a:solidFill>
            <a:srgbClr val="D0CED9"/>
          </a:solidFill>
          <a:ln/>
        </p:spPr>
        <p:txBody>
          <a:bodyPr/>
          <a:lstStyle/>
          <a:p>
            <a:endParaRPr lang="en-US" sz="1500"/>
          </a:p>
        </p:txBody>
      </p:sp>
      <p:sp>
        <p:nvSpPr>
          <p:cNvPr id="6" name="Shape 3"/>
          <p:cNvSpPr/>
          <p:nvPr/>
        </p:nvSpPr>
        <p:spPr>
          <a:xfrm>
            <a:off x="685452" y="2332732"/>
            <a:ext cx="397967" cy="397967"/>
          </a:xfrm>
          <a:prstGeom prst="roundRect">
            <a:avLst>
              <a:gd name="adj" fmla="val 6668"/>
            </a:avLst>
          </a:prstGeom>
          <a:solidFill>
            <a:srgbClr val="EAE8F3"/>
          </a:solidFill>
          <a:ln/>
        </p:spPr>
        <p:txBody>
          <a:bodyPr/>
          <a:lstStyle/>
          <a:p>
            <a:endParaRPr lang="en-US" sz="1500"/>
          </a:p>
        </p:txBody>
      </p:sp>
      <p:sp>
        <p:nvSpPr>
          <p:cNvPr id="7" name="Text 4"/>
          <p:cNvSpPr/>
          <p:nvPr/>
        </p:nvSpPr>
        <p:spPr>
          <a:xfrm>
            <a:off x="825252" y="2399010"/>
            <a:ext cx="118368" cy="265311"/>
          </a:xfrm>
          <a:prstGeom prst="rect">
            <a:avLst/>
          </a:prstGeom>
          <a:noFill/>
          <a:ln/>
        </p:spPr>
        <p:txBody>
          <a:bodyPr wrap="none" lIns="0" tIns="0" rIns="0" bIns="0" rtlCol="0" anchor="t"/>
          <a:lstStyle/>
          <a:p>
            <a:pPr algn="ctr">
              <a:lnSpc>
                <a:spcPts val="2083"/>
              </a:lnSpc>
            </a:pPr>
            <a:r>
              <a:rPr lang="en-US" sz="2083">
                <a:solidFill>
                  <a:srgbClr val="49495A"/>
                </a:solidFill>
                <a:latin typeface="Libre Baskerville" pitchFamily="34" charset="0"/>
                <a:ea typeface="Libre Baskerville" pitchFamily="34" charset="-122"/>
                <a:cs typeface="Libre Baskerville" pitchFamily="34" charset="-120"/>
              </a:rPr>
              <a:t>1</a:t>
            </a:r>
            <a:endParaRPr lang="en-US" sz="2083"/>
          </a:p>
        </p:txBody>
      </p:sp>
      <p:sp>
        <p:nvSpPr>
          <p:cNvPr id="8" name="Text 5"/>
          <p:cNvSpPr/>
          <p:nvPr/>
        </p:nvSpPr>
        <p:spPr>
          <a:xfrm>
            <a:off x="1857375" y="2310606"/>
            <a:ext cx="5143500" cy="848916"/>
          </a:xfrm>
          <a:prstGeom prst="rect">
            <a:avLst/>
          </a:prstGeom>
          <a:noFill/>
          <a:ln/>
        </p:spPr>
        <p:txBody>
          <a:bodyPr wrap="square" lIns="0" tIns="0" rIns="0" bIns="0" rtlCol="0" anchor="t"/>
          <a:lstStyle/>
          <a:p>
            <a:pPr>
              <a:lnSpc>
                <a:spcPts val="2208"/>
              </a:lnSpc>
            </a:pPr>
            <a:r>
              <a:rPr lang="en-US" sz="1375">
                <a:latin typeface="Open Sans" pitchFamily="34" charset="0"/>
                <a:ea typeface="Open Sans" pitchFamily="34" charset="-122"/>
                <a:cs typeface="Open Sans" pitchFamily="34" charset="-120"/>
              </a:rPr>
              <a:t>Founded in 1866 by Henri Nestlé, the company began with infant formula and quickly expanded to other food and beverage categories.</a:t>
            </a:r>
            <a:endParaRPr lang="en-US" sz="1375"/>
          </a:p>
        </p:txBody>
      </p:sp>
      <p:sp>
        <p:nvSpPr>
          <p:cNvPr id="9" name="Shape 6"/>
          <p:cNvSpPr/>
          <p:nvPr/>
        </p:nvSpPr>
        <p:spPr>
          <a:xfrm>
            <a:off x="1064369" y="3901480"/>
            <a:ext cx="619125" cy="19050"/>
          </a:xfrm>
          <a:prstGeom prst="roundRect">
            <a:avLst>
              <a:gd name="adj" fmla="val 139293"/>
            </a:avLst>
          </a:prstGeom>
          <a:solidFill>
            <a:srgbClr val="D0CED9"/>
          </a:solidFill>
          <a:ln/>
        </p:spPr>
        <p:txBody>
          <a:bodyPr/>
          <a:lstStyle/>
          <a:p>
            <a:endParaRPr lang="en-US" sz="1500"/>
          </a:p>
        </p:txBody>
      </p:sp>
      <p:sp>
        <p:nvSpPr>
          <p:cNvPr id="10" name="Shape 7"/>
          <p:cNvSpPr/>
          <p:nvPr/>
        </p:nvSpPr>
        <p:spPr>
          <a:xfrm>
            <a:off x="685452" y="3712071"/>
            <a:ext cx="397967" cy="397967"/>
          </a:xfrm>
          <a:prstGeom prst="roundRect">
            <a:avLst>
              <a:gd name="adj" fmla="val 6668"/>
            </a:avLst>
          </a:prstGeom>
          <a:solidFill>
            <a:srgbClr val="EAE8F3"/>
          </a:solidFill>
          <a:ln/>
        </p:spPr>
        <p:txBody>
          <a:bodyPr/>
          <a:lstStyle/>
          <a:p>
            <a:endParaRPr lang="en-US" sz="1500"/>
          </a:p>
        </p:txBody>
      </p:sp>
      <p:sp>
        <p:nvSpPr>
          <p:cNvPr id="11" name="Text 8"/>
          <p:cNvSpPr/>
          <p:nvPr/>
        </p:nvSpPr>
        <p:spPr>
          <a:xfrm>
            <a:off x="802729" y="3778350"/>
            <a:ext cx="163413" cy="265311"/>
          </a:xfrm>
          <a:prstGeom prst="rect">
            <a:avLst/>
          </a:prstGeom>
          <a:noFill/>
          <a:ln/>
        </p:spPr>
        <p:txBody>
          <a:bodyPr wrap="none" lIns="0" tIns="0" rIns="0" bIns="0" rtlCol="0" anchor="t"/>
          <a:lstStyle/>
          <a:p>
            <a:pPr algn="ctr">
              <a:lnSpc>
                <a:spcPts val="2083"/>
              </a:lnSpc>
            </a:pPr>
            <a:r>
              <a:rPr lang="en-US" sz="2083">
                <a:solidFill>
                  <a:srgbClr val="49495A"/>
                </a:solidFill>
                <a:latin typeface="Libre Baskerville" pitchFamily="34" charset="0"/>
                <a:ea typeface="Libre Baskerville" pitchFamily="34" charset="-122"/>
                <a:cs typeface="Libre Baskerville" pitchFamily="34" charset="-120"/>
              </a:rPr>
              <a:t>2</a:t>
            </a:r>
            <a:endParaRPr lang="en-US" sz="2083"/>
          </a:p>
        </p:txBody>
      </p:sp>
      <p:sp>
        <p:nvSpPr>
          <p:cNvPr id="12" name="Text 9"/>
          <p:cNvSpPr/>
          <p:nvPr/>
        </p:nvSpPr>
        <p:spPr>
          <a:xfrm>
            <a:off x="1857375" y="3689945"/>
            <a:ext cx="5143500" cy="848916"/>
          </a:xfrm>
          <a:prstGeom prst="rect">
            <a:avLst/>
          </a:prstGeom>
          <a:noFill/>
          <a:ln/>
        </p:spPr>
        <p:txBody>
          <a:bodyPr wrap="square" lIns="0" tIns="0" rIns="0" bIns="0" rtlCol="0" anchor="t"/>
          <a:lstStyle/>
          <a:p>
            <a:pPr>
              <a:lnSpc>
                <a:spcPts val="2208"/>
              </a:lnSpc>
            </a:pPr>
            <a:r>
              <a:rPr lang="en-US" sz="1375">
                <a:latin typeface="Open Sans" pitchFamily="34" charset="0"/>
                <a:ea typeface="Open Sans" pitchFamily="34" charset="-122"/>
                <a:cs typeface="Open Sans" pitchFamily="34" charset="-120"/>
              </a:rPr>
              <a:t>Throughout the 20th century, Nestlé continued to grow and innovate, introducing iconic brands like Nescafé, Maggi, and Kit Kat.</a:t>
            </a:r>
            <a:endParaRPr lang="en-US" sz="1375"/>
          </a:p>
        </p:txBody>
      </p:sp>
      <p:sp>
        <p:nvSpPr>
          <p:cNvPr id="13" name="Shape 10"/>
          <p:cNvSpPr/>
          <p:nvPr/>
        </p:nvSpPr>
        <p:spPr>
          <a:xfrm>
            <a:off x="1064369" y="5280819"/>
            <a:ext cx="619125" cy="19050"/>
          </a:xfrm>
          <a:prstGeom prst="roundRect">
            <a:avLst>
              <a:gd name="adj" fmla="val 139293"/>
            </a:avLst>
          </a:prstGeom>
          <a:solidFill>
            <a:srgbClr val="D0CED9"/>
          </a:solidFill>
          <a:ln/>
        </p:spPr>
        <p:txBody>
          <a:bodyPr/>
          <a:lstStyle/>
          <a:p>
            <a:endParaRPr lang="en-US" sz="1500"/>
          </a:p>
        </p:txBody>
      </p:sp>
      <p:sp>
        <p:nvSpPr>
          <p:cNvPr id="14" name="Shape 11"/>
          <p:cNvSpPr/>
          <p:nvPr/>
        </p:nvSpPr>
        <p:spPr>
          <a:xfrm>
            <a:off x="685452" y="5091410"/>
            <a:ext cx="397967" cy="397967"/>
          </a:xfrm>
          <a:prstGeom prst="roundRect">
            <a:avLst>
              <a:gd name="adj" fmla="val 6668"/>
            </a:avLst>
          </a:prstGeom>
          <a:solidFill>
            <a:srgbClr val="EAE8F3"/>
          </a:solidFill>
          <a:ln/>
        </p:spPr>
        <p:txBody>
          <a:bodyPr/>
          <a:lstStyle/>
          <a:p>
            <a:endParaRPr lang="en-US" sz="1500"/>
          </a:p>
        </p:txBody>
      </p:sp>
      <p:sp>
        <p:nvSpPr>
          <p:cNvPr id="15" name="Text 12"/>
          <p:cNvSpPr/>
          <p:nvPr/>
        </p:nvSpPr>
        <p:spPr>
          <a:xfrm>
            <a:off x="802729" y="5157689"/>
            <a:ext cx="163413" cy="265311"/>
          </a:xfrm>
          <a:prstGeom prst="rect">
            <a:avLst/>
          </a:prstGeom>
          <a:noFill/>
          <a:ln/>
        </p:spPr>
        <p:txBody>
          <a:bodyPr wrap="none" lIns="0" tIns="0" rIns="0" bIns="0" rtlCol="0" anchor="t"/>
          <a:lstStyle/>
          <a:p>
            <a:pPr algn="ctr">
              <a:lnSpc>
                <a:spcPts val="2083"/>
              </a:lnSpc>
            </a:pPr>
            <a:r>
              <a:rPr lang="en-US" sz="2083">
                <a:solidFill>
                  <a:srgbClr val="49495A"/>
                </a:solidFill>
                <a:latin typeface="Libre Baskerville" pitchFamily="34" charset="0"/>
                <a:ea typeface="Libre Baskerville" pitchFamily="34" charset="-122"/>
                <a:cs typeface="Libre Baskerville" pitchFamily="34" charset="-120"/>
              </a:rPr>
              <a:t>3</a:t>
            </a:r>
            <a:endParaRPr lang="en-US" sz="2083"/>
          </a:p>
        </p:txBody>
      </p:sp>
      <p:sp>
        <p:nvSpPr>
          <p:cNvPr id="16" name="Text 13"/>
          <p:cNvSpPr/>
          <p:nvPr/>
        </p:nvSpPr>
        <p:spPr>
          <a:xfrm>
            <a:off x="1857375" y="5069285"/>
            <a:ext cx="5143500" cy="848916"/>
          </a:xfrm>
          <a:prstGeom prst="rect">
            <a:avLst/>
          </a:prstGeom>
          <a:noFill/>
          <a:ln/>
        </p:spPr>
        <p:txBody>
          <a:bodyPr wrap="square" lIns="0" tIns="0" rIns="0" bIns="0" rtlCol="0" anchor="t"/>
          <a:lstStyle/>
          <a:p>
            <a:pPr>
              <a:lnSpc>
                <a:spcPts val="2208"/>
              </a:lnSpc>
            </a:pPr>
            <a:r>
              <a:rPr lang="en-US" sz="1375">
                <a:latin typeface="Open Sans" pitchFamily="34" charset="0"/>
                <a:ea typeface="Open Sans" pitchFamily="34" charset="-122"/>
                <a:cs typeface="Open Sans" pitchFamily="34" charset="-120"/>
              </a:rPr>
              <a:t>Today, Nestlé remains committed to innovation and sustainability, developing products that meet the needs of evolving consumer preferences.</a:t>
            </a:r>
            <a:endParaRPr lang="en-US" sz="1375"/>
          </a:p>
        </p:txBody>
      </p:sp>
      <p:sp>
        <p:nvSpPr>
          <p:cNvPr id="17" name="Text 1">
            <a:extLst>
              <a:ext uri="{FF2B5EF4-FFF2-40B4-BE49-F238E27FC236}">
                <a16:creationId xmlns:a16="http://schemas.microsoft.com/office/drawing/2014/main" id="{BF94A95B-F258-8E2D-E563-1EA81083C2DC}"/>
              </a:ext>
            </a:extLst>
          </p:cNvPr>
          <p:cNvSpPr/>
          <p:nvPr/>
        </p:nvSpPr>
        <p:spPr>
          <a:xfrm>
            <a:off x="7793705" y="1167792"/>
            <a:ext cx="4396722" cy="813183"/>
          </a:xfrm>
          <a:prstGeom prst="rect">
            <a:avLst/>
          </a:prstGeom>
          <a:noFill/>
          <a:ln/>
        </p:spPr>
        <p:txBody>
          <a:bodyPr wrap="square" lIns="0" tIns="0" rIns="0" bIns="0" rtlCol="0" anchor="t"/>
          <a:ls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375"/>
              </a:lnSpc>
            </a:pPr>
            <a:r>
              <a:rPr lang="en-US" sz="1458">
                <a:latin typeface="Open Sans" pitchFamily="34" charset="0"/>
                <a:ea typeface="Open Sans" pitchFamily="34" charset="-122"/>
                <a:cs typeface="Open Sans" pitchFamily="34" charset="-120"/>
              </a:rPr>
              <a:t>Nestlé is a multinational food and beverage company headquartered in Switzerland. It is the largest food company in the world, with over 2,000 brands and a presence in over 190 countries.</a:t>
            </a:r>
            <a:endParaRPr lang="en-US" sz="1458"/>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61492" y="810121"/>
            <a:ext cx="4725492" cy="590649"/>
          </a:xfrm>
          <a:prstGeom prst="rect">
            <a:avLst/>
          </a:prstGeom>
          <a:noFill/>
          <a:ln/>
        </p:spPr>
        <p:txBody>
          <a:bodyPr wrap="none" lIns="0" tIns="0" rIns="0" bIns="0" rtlCol="0" anchor="t"/>
          <a:lstStyle/>
          <a:p>
            <a:pPr>
              <a:lnSpc>
                <a:spcPts val="4333"/>
              </a:lnSpc>
            </a:pPr>
            <a:r>
              <a:rPr lang="en-US" sz="3458">
                <a:solidFill>
                  <a:srgbClr val="403CCF"/>
                </a:solidFill>
                <a:latin typeface="Libre Baskerville" pitchFamily="34" charset="0"/>
              </a:rPr>
              <a:t>Key Takeaways</a:t>
            </a:r>
          </a:p>
        </p:txBody>
      </p:sp>
      <p:pic>
        <p:nvPicPr>
          <p:cNvPr id="3" name="Image 0" descr="preencoded.png"/>
          <p:cNvPicPr>
            <a:picLocks noChangeAspect="1"/>
          </p:cNvPicPr>
          <p:nvPr/>
        </p:nvPicPr>
        <p:blipFill>
          <a:blip r:embed="rId3"/>
          <a:stretch>
            <a:fillRect/>
          </a:stretch>
        </p:blipFill>
        <p:spPr>
          <a:xfrm>
            <a:off x="2481957" y="1778794"/>
            <a:ext cx="1793379" cy="1391543"/>
          </a:xfrm>
          <a:prstGeom prst="rect">
            <a:avLst/>
          </a:prstGeom>
        </p:spPr>
      </p:pic>
      <p:sp>
        <p:nvSpPr>
          <p:cNvPr id="4" name="Text 1"/>
          <p:cNvSpPr/>
          <p:nvPr/>
        </p:nvSpPr>
        <p:spPr>
          <a:xfrm>
            <a:off x="3332560" y="2465983"/>
            <a:ext cx="92174" cy="377924"/>
          </a:xfrm>
          <a:prstGeom prst="rect">
            <a:avLst/>
          </a:prstGeom>
          <a:noFill/>
          <a:ln/>
        </p:spPr>
        <p:txBody>
          <a:bodyPr wrap="none" lIns="0" tIns="0" rIns="0" bIns="0" rtlCol="0" anchor="t"/>
          <a:lstStyle/>
          <a:p>
            <a:pPr algn="ctr">
              <a:lnSpc>
                <a:spcPts val="2958"/>
              </a:lnSpc>
            </a:pPr>
            <a:r>
              <a:rPr lang="en-US" sz="1833" b="1">
                <a:solidFill>
                  <a:srgbClr val="2A2742"/>
                </a:solidFill>
                <a:latin typeface="Outfit Extra Bold" pitchFamily="34" charset="0"/>
                <a:ea typeface="Outfit Extra Bold" pitchFamily="34" charset="-122"/>
                <a:cs typeface="Outfit Extra Bold" pitchFamily="34" charset="-120"/>
              </a:rPr>
              <a:t>1</a:t>
            </a:r>
            <a:endParaRPr lang="en-US" sz="1833"/>
          </a:p>
        </p:txBody>
      </p:sp>
      <p:sp>
        <p:nvSpPr>
          <p:cNvPr id="5" name="Text 2"/>
          <p:cNvSpPr/>
          <p:nvPr/>
        </p:nvSpPr>
        <p:spPr>
          <a:xfrm>
            <a:off x="4464348" y="1967806"/>
            <a:ext cx="2362696" cy="295275"/>
          </a:xfrm>
          <a:prstGeom prst="rect">
            <a:avLst/>
          </a:prstGeom>
          <a:noFill/>
          <a:ln/>
        </p:spPr>
        <p:txBody>
          <a:bodyPr wrap="none" lIns="0" tIns="0" rIns="0" bIns="0" rtlCol="0" anchor="t"/>
          <a:lstStyle/>
          <a:p>
            <a:pPr>
              <a:lnSpc>
                <a:spcPts val="2292"/>
              </a:lnSpc>
            </a:pPr>
            <a:r>
              <a:rPr lang="en-US" sz="1833" b="1">
                <a:solidFill>
                  <a:srgbClr val="2A2742"/>
                </a:solidFill>
                <a:latin typeface="Open Sans" panose="020B0606030504020204" pitchFamily="34" charset="0"/>
                <a:ea typeface="Open Sans" panose="020B0606030504020204" pitchFamily="34" charset="0"/>
                <a:cs typeface="Open Sans" panose="020B0606030504020204" pitchFamily="34" charset="0"/>
              </a:rPr>
              <a:t>Sustainability</a:t>
            </a:r>
            <a:endParaRPr lang="en-US" sz="1833">
              <a:latin typeface="Open Sans" panose="020B0606030504020204" pitchFamily="34" charset="0"/>
              <a:ea typeface="Open Sans" panose="020B0606030504020204" pitchFamily="34" charset="0"/>
              <a:cs typeface="Open Sans" panose="020B0606030504020204" pitchFamily="34" charset="0"/>
            </a:endParaRPr>
          </a:p>
        </p:txBody>
      </p:sp>
      <p:sp>
        <p:nvSpPr>
          <p:cNvPr id="6" name="Text 3"/>
          <p:cNvSpPr/>
          <p:nvPr/>
        </p:nvSpPr>
        <p:spPr>
          <a:xfrm>
            <a:off x="4464348" y="2376488"/>
            <a:ext cx="6877149" cy="604838"/>
          </a:xfrm>
          <a:prstGeom prst="rect">
            <a:avLst/>
          </a:prstGeom>
          <a:noFill/>
          <a:ln/>
        </p:spPr>
        <p:txBody>
          <a:bodyPr wrap="square" lIns="0" tIns="0" rIns="0" bIns="0" rtlCol="0" anchor="t"/>
          <a:lstStyle/>
          <a:p>
            <a:pPr>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Nestlé must prioritize sustainable sourcing, circular economy practices, and workforce development.</a:t>
            </a:r>
          </a:p>
        </p:txBody>
      </p:sp>
      <p:sp>
        <p:nvSpPr>
          <p:cNvPr id="7" name="Shape 4"/>
          <p:cNvSpPr/>
          <p:nvPr/>
        </p:nvSpPr>
        <p:spPr>
          <a:xfrm>
            <a:off x="4322564" y="3181251"/>
            <a:ext cx="7160717" cy="12700"/>
          </a:xfrm>
          <a:prstGeom prst="roundRect">
            <a:avLst>
              <a:gd name="adj" fmla="val 625116"/>
            </a:avLst>
          </a:prstGeom>
          <a:solidFill>
            <a:srgbClr val="BDB8DF"/>
          </a:solidFill>
          <a:ln/>
        </p:spPr>
        <p:txBody>
          <a:bodyPr/>
          <a:lstStyle/>
          <a:p>
            <a:endParaRPr lang="en-US" sz="1500"/>
          </a:p>
        </p:txBody>
      </p:sp>
      <p:pic>
        <p:nvPicPr>
          <p:cNvPr id="8" name="Image 1" descr="preencoded.png"/>
          <p:cNvPicPr>
            <a:picLocks noChangeAspect="1"/>
          </p:cNvPicPr>
          <p:nvPr/>
        </p:nvPicPr>
        <p:blipFill>
          <a:blip r:embed="rId4"/>
          <a:stretch>
            <a:fillRect/>
          </a:stretch>
        </p:blipFill>
        <p:spPr>
          <a:xfrm>
            <a:off x="1585318" y="3217565"/>
            <a:ext cx="3586758" cy="1391543"/>
          </a:xfrm>
          <a:prstGeom prst="rect">
            <a:avLst/>
          </a:prstGeom>
        </p:spPr>
      </p:pic>
      <p:sp>
        <p:nvSpPr>
          <p:cNvPr id="9" name="Text 5"/>
          <p:cNvSpPr/>
          <p:nvPr/>
        </p:nvSpPr>
        <p:spPr>
          <a:xfrm>
            <a:off x="3310632" y="3724375"/>
            <a:ext cx="136029" cy="377924"/>
          </a:xfrm>
          <a:prstGeom prst="rect">
            <a:avLst/>
          </a:prstGeom>
          <a:noFill/>
          <a:ln/>
        </p:spPr>
        <p:txBody>
          <a:bodyPr wrap="none" lIns="0" tIns="0" rIns="0" bIns="0" rtlCol="0" anchor="t"/>
          <a:lstStyle/>
          <a:p>
            <a:pPr algn="ctr">
              <a:lnSpc>
                <a:spcPts val="2958"/>
              </a:lnSpc>
            </a:pPr>
            <a:r>
              <a:rPr lang="en-US" sz="1833" b="1">
                <a:solidFill>
                  <a:srgbClr val="2A2742"/>
                </a:solidFill>
                <a:latin typeface="Outfit Extra Bold" pitchFamily="34" charset="0"/>
                <a:ea typeface="Outfit Extra Bold" pitchFamily="34" charset="-122"/>
                <a:cs typeface="Outfit Extra Bold" pitchFamily="34" charset="-120"/>
              </a:rPr>
              <a:t>2</a:t>
            </a:r>
            <a:endParaRPr lang="en-US" sz="1833"/>
          </a:p>
        </p:txBody>
      </p:sp>
      <p:sp>
        <p:nvSpPr>
          <p:cNvPr id="10" name="Text 6"/>
          <p:cNvSpPr/>
          <p:nvPr/>
        </p:nvSpPr>
        <p:spPr>
          <a:xfrm>
            <a:off x="5361087" y="3406577"/>
            <a:ext cx="2362696" cy="295275"/>
          </a:xfrm>
          <a:prstGeom prst="rect">
            <a:avLst/>
          </a:prstGeom>
          <a:noFill/>
          <a:ln/>
        </p:spPr>
        <p:txBody>
          <a:bodyPr wrap="none" lIns="0" tIns="0" rIns="0" bIns="0" rtlCol="0" anchor="t"/>
          <a:lstStyle/>
          <a:p>
            <a:pPr>
              <a:lnSpc>
                <a:spcPts val="2292"/>
              </a:lnSpc>
            </a:pPr>
            <a:r>
              <a:rPr lang="en-US" sz="1833" b="1">
                <a:solidFill>
                  <a:srgbClr val="2A2742"/>
                </a:solidFill>
                <a:latin typeface="Open Sans" panose="020B0606030504020204" pitchFamily="34" charset="0"/>
                <a:ea typeface="Open Sans" panose="020B0606030504020204" pitchFamily="34" charset="0"/>
                <a:cs typeface="Open Sans" panose="020B0606030504020204" pitchFamily="34" charset="0"/>
              </a:rPr>
              <a:t>Innovation</a:t>
            </a:r>
            <a:endParaRPr lang="en-US" sz="1833">
              <a:latin typeface="Open Sans" panose="020B0606030504020204" pitchFamily="34" charset="0"/>
              <a:ea typeface="Open Sans" panose="020B0606030504020204" pitchFamily="34" charset="0"/>
              <a:cs typeface="Open Sans" panose="020B0606030504020204" pitchFamily="34" charset="0"/>
            </a:endParaRPr>
          </a:p>
        </p:txBody>
      </p:sp>
      <p:sp>
        <p:nvSpPr>
          <p:cNvPr id="11" name="Text 7"/>
          <p:cNvSpPr/>
          <p:nvPr/>
        </p:nvSpPr>
        <p:spPr>
          <a:xfrm>
            <a:off x="5361087" y="3815259"/>
            <a:ext cx="5980410" cy="604838"/>
          </a:xfrm>
          <a:prstGeom prst="rect">
            <a:avLst/>
          </a:prstGeom>
          <a:noFill/>
          <a:ln/>
        </p:spPr>
        <p:txBody>
          <a:bodyPr wrap="square" lIns="0" tIns="0" rIns="0" bIns="0" rtlCol="0" anchor="t"/>
          <a:lstStyle/>
          <a:p>
            <a:pPr>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Partnering with startups and leveraging advanced technologies can drive innovation.</a:t>
            </a:r>
          </a:p>
        </p:txBody>
      </p:sp>
      <p:sp>
        <p:nvSpPr>
          <p:cNvPr id="12" name="Shape 8"/>
          <p:cNvSpPr/>
          <p:nvPr/>
        </p:nvSpPr>
        <p:spPr>
          <a:xfrm>
            <a:off x="5219304" y="4620022"/>
            <a:ext cx="6263978" cy="12700"/>
          </a:xfrm>
          <a:prstGeom prst="roundRect">
            <a:avLst>
              <a:gd name="adj" fmla="val 625116"/>
            </a:avLst>
          </a:prstGeom>
          <a:solidFill>
            <a:srgbClr val="BDB8DF"/>
          </a:solidFill>
          <a:ln/>
        </p:spPr>
        <p:txBody>
          <a:bodyPr/>
          <a:lstStyle/>
          <a:p>
            <a:endParaRPr lang="en-US" sz="1500"/>
          </a:p>
        </p:txBody>
      </p:sp>
      <p:pic>
        <p:nvPicPr>
          <p:cNvPr id="13" name="Image 2" descr="preencoded.png"/>
          <p:cNvPicPr>
            <a:picLocks noChangeAspect="1"/>
          </p:cNvPicPr>
          <p:nvPr/>
        </p:nvPicPr>
        <p:blipFill>
          <a:blip r:embed="rId5"/>
          <a:stretch>
            <a:fillRect/>
          </a:stretch>
        </p:blipFill>
        <p:spPr>
          <a:xfrm>
            <a:off x="688578" y="4656336"/>
            <a:ext cx="5380137" cy="1391543"/>
          </a:xfrm>
          <a:prstGeom prst="rect">
            <a:avLst/>
          </a:prstGeom>
        </p:spPr>
      </p:pic>
      <p:sp>
        <p:nvSpPr>
          <p:cNvPr id="14" name="Text 9"/>
          <p:cNvSpPr/>
          <p:nvPr/>
        </p:nvSpPr>
        <p:spPr>
          <a:xfrm>
            <a:off x="3311327" y="5163146"/>
            <a:ext cx="134442" cy="377924"/>
          </a:xfrm>
          <a:prstGeom prst="rect">
            <a:avLst/>
          </a:prstGeom>
          <a:noFill/>
          <a:ln/>
        </p:spPr>
        <p:txBody>
          <a:bodyPr wrap="none" lIns="0" tIns="0" rIns="0" bIns="0" rtlCol="0" anchor="t"/>
          <a:lstStyle/>
          <a:p>
            <a:pPr algn="ctr">
              <a:lnSpc>
                <a:spcPts val="2958"/>
              </a:lnSpc>
            </a:pPr>
            <a:r>
              <a:rPr lang="en-US" sz="1833" b="1">
                <a:solidFill>
                  <a:srgbClr val="2A2742"/>
                </a:solidFill>
                <a:latin typeface="Outfit Extra Bold" pitchFamily="34" charset="0"/>
                <a:ea typeface="Outfit Extra Bold" pitchFamily="34" charset="-122"/>
                <a:cs typeface="Outfit Extra Bold" pitchFamily="34" charset="-120"/>
              </a:rPr>
              <a:t>3</a:t>
            </a:r>
            <a:endParaRPr lang="en-US" sz="1833"/>
          </a:p>
        </p:txBody>
      </p:sp>
      <p:sp>
        <p:nvSpPr>
          <p:cNvPr id="15" name="Text 10"/>
          <p:cNvSpPr/>
          <p:nvPr/>
        </p:nvSpPr>
        <p:spPr>
          <a:xfrm>
            <a:off x="6257727" y="4845348"/>
            <a:ext cx="2362696" cy="295275"/>
          </a:xfrm>
          <a:prstGeom prst="rect">
            <a:avLst/>
          </a:prstGeom>
          <a:noFill/>
          <a:ln/>
        </p:spPr>
        <p:txBody>
          <a:bodyPr wrap="none" lIns="0" tIns="0" rIns="0" bIns="0" rtlCol="0" anchor="t"/>
          <a:lstStyle/>
          <a:p>
            <a:pPr>
              <a:lnSpc>
                <a:spcPts val="2292"/>
              </a:lnSpc>
            </a:pPr>
            <a:r>
              <a:rPr lang="en-US" sz="1833" b="1">
                <a:solidFill>
                  <a:srgbClr val="2A2742"/>
                </a:solidFill>
                <a:latin typeface="Open Sans" panose="020B0606030504020204" pitchFamily="34" charset="0"/>
                <a:ea typeface="Open Sans" panose="020B0606030504020204" pitchFamily="34" charset="0"/>
                <a:cs typeface="Open Sans" panose="020B0606030504020204" pitchFamily="34" charset="0"/>
              </a:rPr>
              <a:t>Collaboration</a:t>
            </a:r>
            <a:endParaRPr lang="en-US" sz="1833">
              <a:latin typeface="Open Sans" panose="020B0606030504020204" pitchFamily="34" charset="0"/>
              <a:ea typeface="Open Sans" panose="020B0606030504020204" pitchFamily="34" charset="0"/>
              <a:cs typeface="Open Sans" panose="020B0606030504020204" pitchFamily="34" charset="0"/>
            </a:endParaRPr>
          </a:p>
        </p:txBody>
      </p:sp>
      <p:sp>
        <p:nvSpPr>
          <p:cNvPr id="16" name="Text 11"/>
          <p:cNvSpPr/>
          <p:nvPr/>
        </p:nvSpPr>
        <p:spPr>
          <a:xfrm>
            <a:off x="6257727" y="5254030"/>
            <a:ext cx="5083770" cy="604838"/>
          </a:xfrm>
          <a:prstGeom prst="rect">
            <a:avLst/>
          </a:prstGeom>
          <a:noFill/>
          <a:ln/>
        </p:spPr>
        <p:txBody>
          <a:bodyPr wrap="square" lIns="0" tIns="0" rIns="0" bIns="0" rtlCol="0" anchor="t"/>
          <a:lstStyle/>
          <a:p>
            <a:pPr>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Engaging with stakeholders, including suppliers, NGOs, and government agencies, is crucial.</a:t>
            </a:r>
          </a:p>
        </p:txBody>
      </p:sp>
      <p:sp>
        <p:nvSpPr>
          <p:cNvPr id="17" name="Rectangle 16">
            <a:extLst>
              <a:ext uri="{FF2B5EF4-FFF2-40B4-BE49-F238E27FC236}">
                <a16:creationId xmlns:a16="http://schemas.microsoft.com/office/drawing/2014/main" id="{D3202403-BF37-78F8-E399-14970CFCD703}"/>
              </a:ext>
            </a:extLst>
          </p:cNvPr>
          <p:cNvSpPr/>
          <p:nvPr/>
        </p:nvSpPr>
        <p:spPr>
          <a:xfrm>
            <a:off x="10548838" y="6451600"/>
            <a:ext cx="1602581" cy="406400"/>
          </a:xfrm>
          <a:prstGeom prst="rect">
            <a:avLst/>
          </a:prstGeom>
          <a:solidFill>
            <a:srgbClr val="EEEEF4"/>
          </a:solidFill>
          <a:ln>
            <a:solidFill>
              <a:srgbClr val="EEEE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61492" y="611684"/>
            <a:ext cx="4725492" cy="590649"/>
          </a:xfrm>
          <a:prstGeom prst="rect">
            <a:avLst/>
          </a:prstGeom>
          <a:noFill/>
          <a:ln/>
        </p:spPr>
        <p:txBody>
          <a:bodyPr wrap="none" lIns="0" tIns="0" rIns="0" bIns="0" rtlCol="0" anchor="t"/>
          <a:lstStyle/>
          <a:p>
            <a:pPr>
              <a:lnSpc>
                <a:spcPts val="4333"/>
              </a:lnSpc>
            </a:pPr>
            <a:r>
              <a:rPr lang="en-US" sz="3458">
                <a:solidFill>
                  <a:srgbClr val="403CCF"/>
                </a:solidFill>
                <a:latin typeface="Libre Baskerville" pitchFamily="34" charset="0"/>
              </a:rPr>
              <a:t>Next Steps</a:t>
            </a:r>
          </a:p>
        </p:txBody>
      </p:sp>
      <p:sp>
        <p:nvSpPr>
          <p:cNvPr id="3" name="Shape 1"/>
          <p:cNvSpPr/>
          <p:nvPr/>
        </p:nvSpPr>
        <p:spPr>
          <a:xfrm>
            <a:off x="661492" y="1580357"/>
            <a:ext cx="1811437" cy="1391543"/>
          </a:xfrm>
          <a:prstGeom prst="roundRect">
            <a:avLst>
              <a:gd name="adj" fmla="val 5705"/>
            </a:avLst>
          </a:prstGeom>
          <a:solidFill>
            <a:srgbClr val="E9E6FA"/>
          </a:solidFill>
          <a:ln w="7620">
            <a:solidFill>
              <a:srgbClr val="BDB8DF"/>
            </a:solidFill>
            <a:prstDash val="solid"/>
          </a:ln>
        </p:spPr>
        <p:txBody>
          <a:bodyPr/>
          <a:lstStyle/>
          <a:p>
            <a:endParaRPr lang="en-US" sz="1500"/>
          </a:p>
        </p:txBody>
      </p:sp>
      <p:sp>
        <p:nvSpPr>
          <p:cNvPr id="4" name="Text 2"/>
          <p:cNvSpPr/>
          <p:nvPr/>
        </p:nvSpPr>
        <p:spPr>
          <a:xfrm>
            <a:off x="856854" y="2087166"/>
            <a:ext cx="92174" cy="377924"/>
          </a:xfrm>
          <a:prstGeom prst="rect">
            <a:avLst/>
          </a:prstGeom>
          <a:noFill/>
          <a:ln/>
        </p:spPr>
        <p:txBody>
          <a:bodyPr wrap="none" lIns="0" tIns="0" rIns="0" bIns="0" rtlCol="0" anchor="t"/>
          <a:lstStyle/>
          <a:p>
            <a:pPr algn="ctr">
              <a:lnSpc>
                <a:spcPts val="2958"/>
              </a:lnSpc>
            </a:pPr>
            <a:r>
              <a:rPr lang="en-US" sz="1833" b="1">
                <a:solidFill>
                  <a:srgbClr val="2A2742"/>
                </a:solidFill>
                <a:latin typeface="Outfit Extra Bold" pitchFamily="34" charset="0"/>
                <a:ea typeface="Outfit Extra Bold" pitchFamily="34" charset="-122"/>
                <a:cs typeface="Outfit Extra Bold" pitchFamily="34" charset="-120"/>
              </a:rPr>
              <a:t>1</a:t>
            </a:r>
            <a:endParaRPr lang="en-US" sz="1833"/>
          </a:p>
        </p:txBody>
      </p:sp>
      <p:sp>
        <p:nvSpPr>
          <p:cNvPr id="5" name="Text 3"/>
          <p:cNvSpPr/>
          <p:nvPr/>
        </p:nvSpPr>
        <p:spPr>
          <a:xfrm>
            <a:off x="2661940" y="1769368"/>
            <a:ext cx="2362696" cy="295275"/>
          </a:xfrm>
          <a:prstGeom prst="rect">
            <a:avLst/>
          </a:prstGeom>
          <a:noFill/>
          <a:ln/>
        </p:spPr>
        <p:txBody>
          <a:bodyPr wrap="none" lIns="0" tIns="0" rIns="0" bIns="0" rtlCol="0" anchor="t"/>
          <a:lstStyle/>
          <a:p>
            <a:pPr>
              <a:lnSpc>
                <a:spcPts val="2292"/>
              </a:lnSpc>
            </a:pPr>
            <a:r>
              <a:rPr lang="en-US" sz="1833" b="1">
                <a:solidFill>
                  <a:srgbClr val="2A2742"/>
                </a:solidFill>
                <a:latin typeface="Open Sans" panose="020B0606030504020204" pitchFamily="34" charset="0"/>
                <a:ea typeface="Open Sans" panose="020B0606030504020204" pitchFamily="34" charset="0"/>
                <a:cs typeface="Open Sans" panose="020B0606030504020204" pitchFamily="34" charset="0"/>
              </a:rPr>
              <a:t>Action</a:t>
            </a:r>
            <a:r>
              <a:rPr lang="en-US" sz="1833" b="1">
                <a:solidFill>
                  <a:srgbClr val="2A2742"/>
                </a:solidFill>
                <a:latin typeface="Outfit Extra Bold" pitchFamily="34" charset="0"/>
                <a:ea typeface="Outfit Extra Bold" pitchFamily="34" charset="-122"/>
                <a:cs typeface="Outfit Extra Bold" pitchFamily="34" charset="-120"/>
              </a:rPr>
              <a:t> Plan</a:t>
            </a:r>
            <a:endParaRPr lang="en-US" sz="1833"/>
          </a:p>
        </p:txBody>
      </p:sp>
      <p:sp>
        <p:nvSpPr>
          <p:cNvPr id="6" name="Text 4"/>
          <p:cNvSpPr/>
          <p:nvPr/>
        </p:nvSpPr>
        <p:spPr>
          <a:xfrm>
            <a:off x="2661940" y="2178050"/>
            <a:ext cx="8679557" cy="604838"/>
          </a:xfrm>
          <a:prstGeom prst="rect">
            <a:avLst/>
          </a:prstGeom>
          <a:noFill/>
          <a:ln/>
        </p:spPr>
        <p:txBody>
          <a:bodyPr wrap="square" lIns="0" tIns="0" rIns="0" bIns="0" rtlCol="0" anchor="t"/>
          <a:lstStyle/>
          <a:p>
            <a:pPr>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Develop a comprehensive action plan outlining specific initiatives and timelines for implementing these recommendations.</a:t>
            </a:r>
          </a:p>
        </p:txBody>
      </p:sp>
      <p:sp>
        <p:nvSpPr>
          <p:cNvPr id="7" name="Shape 5"/>
          <p:cNvSpPr/>
          <p:nvPr/>
        </p:nvSpPr>
        <p:spPr>
          <a:xfrm>
            <a:off x="2567384" y="2959199"/>
            <a:ext cx="8868668" cy="12700"/>
          </a:xfrm>
          <a:prstGeom prst="roundRect">
            <a:avLst>
              <a:gd name="adj" fmla="val 625116"/>
            </a:avLst>
          </a:prstGeom>
          <a:solidFill>
            <a:srgbClr val="BDB8DF"/>
          </a:solidFill>
          <a:ln/>
        </p:spPr>
        <p:txBody>
          <a:bodyPr/>
          <a:lstStyle/>
          <a:p>
            <a:endParaRPr lang="en-US" sz="1500"/>
          </a:p>
        </p:txBody>
      </p:sp>
      <p:sp>
        <p:nvSpPr>
          <p:cNvPr id="8" name="Shape 6"/>
          <p:cNvSpPr/>
          <p:nvPr/>
        </p:nvSpPr>
        <p:spPr>
          <a:xfrm>
            <a:off x="661492" y="3066356"/>
            <a:ext cx="3622973" cy="1391543"/>
          </a:xfrm>
          <a:prstGeom prst="roundRect">
            <a:avLst>
              <a:gd name="adj" fmla="val 5705"/>
            </a:avLst>
          </a:prstGeom>
          <a:solidFill>
            <a:srgbClr val="E9E6FA"/>
          </a:solidFill>
          <a:ln w="7620">
            <a:solidFill>
              <a:srgbClr val="BDB8DF"/>
            </a:solidFill>
            <a:prstDash val="solid"/>
          </a:ln>
        </p:spPr>
        <p:txBody>
          <a:bodyPr/>
          <a:lstStyle/>
          <a:p>
            <a:endParaRPr lang="en-US" sz="1500"/>
          </a:p>
        </p:txBody>
      </p:sp>
      <p:sp>
        <p:nvSpPr>
          <p:cNvPr id="9" name="Text 7"/>
          <p:cNvSpPr/>
          <p:nvPr/>
        </p:nvSpPr>
        <p:spPr>
          <a:xfrm>
            <a:off x="856854" y="3573166"/>
            <a:ext cx="136029" cy="377924"/>
          </a:xfrm>
          <a:prstGeom prst="rect">
            <a:avLst/>
          </a:prstGeom>
          <a:noFill/>
          <a:ln/>
        </p:spPr>
        <p:txBody>
          <a:bodyPr wrap="none" lIns="0" tIns="0" rIns="0" bIns="0" rtlCol="0" anchor="t"/>
          <a:lstStyle/>
          <a:p>
            <a:pPr algn="ctr">
              <a:lnSpc>
                <a:spcPts val="2958"/>
              </a:lnSpc>
            </a:pPr>
            <a:r>
              <a:rPr lang="en-US" sz="1833" b="1">
                <a:solidFill>
                  <a:srgbClr val="2A2742"/>
                </a:solidFill>
                <a:latin typeface="Outfit Extra Bold" pitchFamily="34" charset="0"/>
                <a:ea typeface="Outfit Extra Bold" pitchFamily="34" charset="-122"/>
                <a:cs typeface="Outfit Extra Bold" pitchFamily="34" charset="-120"/>
              </a:rPr>
              <a:t>2</a:t>
            </a:r>
            <a:endParaRPr lang="en-US" sz="1833"/>
          </a:p>
        </p:txBody>
      </p:sp>
      <p:sp>
        <p:nvSpPr>
          <p:cNvPr id="10" name="Text 8"/>
          <p:cNvSpPr/>
          <p:nvPr/>
        </p:nvSpPr>
        <p:spPr>
          <a:xfrm>
            <a:off x="4473476" y="3255368"/>
            <a:ext cx="2362696" cy="295275"/>
          </a:xfrm>
          <a:prstGeom prst="rect">
            <a:avLst/>
          </a:prstGeom>
          <a:noFill/>
          <a:ln/>
        </p:spPr>
        <p:txBody>
          <a:bodyPr wrap="none" lIns="0" tIns="0" rIns="0" bIns="0" rtlCol="0" anchor="t"/>
          <a:lstStyle/>
          <a:p>
            <a:pPr>
              <a:lnSpc>
                <a:spcPts val="2292"/>
              </a:lnSpc>
            </a:pPr>
            <a:r>
              <a:rPr lang="en-US" sz="1833" b="1">
                <a:solidFill>
                  <a:srgbClr val="2A2742"/>
                </a:solidFill>
                <a:latin typeface="Outfit Extra Bold" pitchFamily="34" charset="0"/>
                <a:ea typeface="Outfit Extra Bold" pitchFamily="34" charset="-122"/>
                <a:cs typeface="Outfit Extra Bold" pitchFamily="34" charset="-120"/>
              </a:rPr>
              <a:t>Resource Allocation</a:t>
            </a:r>
            <a:endParaRPr lang="en-US" sz="1833"/>
          </a:p>
        </p:txBody>
      </p:sp>
      <p:sp>
        <p:nvSpPr>
          <p:cNvPr id="11" name="Text 9"/>
          <p:cNvSpPr/>
          <p:nvPr/>
        </p:nvSpPr>
        <p:spPr>
          <a:xfrm>
            <a:off x="4473476" y="3664049"/>
            <a:ext cx="6868021" cy="604838"/>
          </a:xfrm>
          <a:prstGeom prst="rect">
            <a:avLst/>
          </a:prstGeom>
          <a:noFill/>
          <a:ln/>
        </p:spPr>
        <p:txBody>
          <a:bodyPr wrap="square" lIns="0" tIns="0" rIns="0" bIns="0" rtlCol="0" anchor="t"/>
          <a:lstStyle/>
          <a:p>
            <a:pPr>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Secure the necessary resources, including budget, talent, and partnerships, to support these initiatives.</a:t>
            </a:r>
          </a:p>
        </p:txBody>
      </p:sp>
      <p:sp>
        <p:nvSpPr>
          <p:cNvPr id="12" name="Shape 10"/>
          <p:cNvSpPr/>
          <p:nvPr/>
        </p:nvSpPr>
        <p:spPr>
          <a:xfrm>
            <a:off x="4378920" y="4445198"/>
            <a:ext cx="7057132" cy="12700"/>
          </a:xfrm>
          <a:prstGeom prst="roundRect">
            <a:avLst>
              <a:gd name="adj" fmla="val 625116"/>
            </a:avLst>
          </a:prstGeom>
          <a:solidFill>
            <a:srgbClr val="BDB8DF"/>
          </a:solidFill>
          <a:ln/>
        </p:spPr>
        <p:txBody>
          <a:bodyPr/>
          <a:lstStyle/>
          <a:p>
            <a:endParaRPr lang="en-US" sz="1500"/>
          </a:p>
        </p:txBody>
      </p:sp>
      <p:sp>
        <p:nvSpPr>
          <p:cNvPr id="13" name="Shape 11"/>
          <p:cNvSpPr/>
          <p:nvPr/>
        </p:nvSpPr>
        <p:spPr>
          <a:xfrm>
            <a:off x="661492" y="4552355"/>
            <a:ext cx="5434508" cy="1693962"/>
          </a:xfrm>
          <a:prstGeom prst="roundRect">
            <a:avLst>
              <a:gd name="adj" fmla="val 4687"/>
            </a:avLst>
          </a:prstGeom>
          <a:solidFill>
            <a:srgbClr val="E9E6FA"/>
          </a:solidFill>
          <a:ln w="7620">
            <a:solidFill>
              <a:srgbClr val="BDB8DF"/>
            </a:solidFill>
            <a:prstDash val="solid"/>
          </a:ln>
        </p:spPr>
        <p:txBody>
          <a:bodyPr/>
          <a:lstStyle/>
          <a:p>
            <a:endParaRPr lang="en-US" sz="1500"/>
          </a:p>
        </p:txBody>
      </p:sp>
      <p:sp>
        <p:nvSpPr>
          <p:cNvPr id="14" name="Text 12"/>
          <p:cNvSpPr/>
          <p:nvPr/>
        </p:nvSpPr>
        <p:spPr>
          <a:xfrm>
            <a:off x="856853" y="5210374"/>
            <a:ext cx="134442" cy="377924"/>
          </a:xfrm>
          <a:prstGeom prst="rect">
            <a:avLst/>
          </a:prstGeom>
          <a:noFill/>
          <a:ln/>
        </p:spPr>
        <p:txBody>
          <a:bodyPr wrap="none" lIns="0" tIns="0" rIns="0" bIns="0" rtlCol="0" anchor="t"/>
          <a:lstStyle/>
          <a:p>
            <a:pPr algn="ctr">
              <a:lnSpc>
                <a:spcPts val="2958"/>
              </a:lnSpc>
            </a:pPr>
            <a:r>
              <a:rPr lang="en-US" sz="1833" b="1">
                <a:solidFill>
                  <a:srgbClr val="2A2742"/>
                </a:solidFill>
                <a:latin typeface="Outfit Extra Bold" pitchFamily="34" charset="0"/>
                <a:ea typeface="Outfit Extra Bold" pitchFamily="34" charset="-122"/>
                <a:cs typeface="Outfit Extra Bold" pitchFamily="34" charset="-120"/>
              </a:rPr>
              <a:t>3</a:t>
            </a:r>
            <a:endParaRPr lang="en-US" sz="1833"/>
          </a:p>
        </p:txBody>
      </p:sp>
      <p:sp>
        <p:nvSpPr>
          <p:cNvPr id="15" name="Text 13"/>
          <p:cNvSpPr/>
          <p:nvPr/>
        </p:nvSpPr>
        <p:spPr>
          <a:xfrm>
            <a:off x="6285012" y="4741367"/>
            <a:ext cx="2722265" cy="295275"/>
          </a:xfrm>
          <a:prstGeom prst="rect">
            <a:avLst/>
          </a:prstGeom>
          <a:noFill/>
          <a:ln/>
        </p:spPr>
        <p:txBody>
          <a:bodyPr wrap="none" lIns="0" tIns="0" rIns="0" bIns="0" rtlCol="0" anchor="t"/>
          <a:lstStyle/>
          <a:p>
            <a:pPr>
              <a:lnSpc>
                <a:spcPts val="2292"/>
              </a:lnSpc>
            </a:pPr>
            <a:r>
              <a:rPr lang="en-US" sz="1833" b="1">
                <a:solidFill>
                  <a:srgbClr val="2A2742"/>
                </a:solidFill>
                <a:latin typeface="Open Sans" panose="020B0606030504020204" pitchFamily="34" charset="0"/>
                <a:ea typeface="Open Sans" panose="020B0606030504020204" pitchFamily="34" charset="0"/>
                <a:cs typeface="Open Sans" panose="020B0606030504020204" pitchFamily="34" charset="0"/>
              </a:rPr>
              <a:t>Performance</a:t>
            </a:r>
            <a:r>
              <a:rPr lang="en-US" sz="1833" b="1">
                <a:solidFill>
                  <a:srgbClr val="2A2742"/>
                </a:solidFill>
                <a:latin typeface="Outfit Extra Bold" pitchFamily="34" charset="0"/>
                <a:ea typeface="Outfit Extra Bold" pitchFamily="34" charset="-122"/>
                <a:cs typeface="Outfit Extra Bold" pitchFamily="34" charset="-120"/>
              </a:rPr>
              <a:t> Monitoring</a:t>
            </a:r>
            <a:endParaRPr lang="en-US" sz="1833"/>
          </a:p>
        </p:txBody>
      </p:sp>
      <p:sp>
        <p:nvSpPr>
          <p:cNvPr id="16" name="Text 14"/>
          <p:cNvSpPr/>
          <p:nvPr/>
        </p:nvSpPr>
        <p:spPr>
          <a:xfrm>
            <a:off x="6285012" y="5150048"/>
            <a:ext cx="5056485" cy="907257"/>
          </a:xfrm>
          <a:prstGeom prst="rect">
            <a:avLst/>
          </a:prstGeom>
          <a:noFill/>
          <a:ln/>
        </p:spPr>
        <p:txBody>
          <a:bodyPr wrap="square" lIns="0" tIns="0" rIns="0" bIns="0" rtlCol="0" anchor="t"/>
          <a:lstStyle/>
          <a:p>
            <a:pPr>
              <a:lnSpc>
                <a:spcPts val="2375"/>
              </a:lnSpc>
            </a:pPr>
            <a:r>
              <a:rPr lang="en-US" sz="1458">
                <a:latin typeface="Open Sans" panose="020B0606030504020204" pitchFamily="34" charset="0"/>
                <a:ea typeface="Open Sans" panose="020B0606030504020204" pitchFamily="34" charset="0"/>
                <a:cs typeface="Open Sans" panose="020B0606030504020204" pitchFamily="34" charset="0"/>
              </a:rPr>
              <a:t>Establish key performance indicators (KPIs) to track progress, measure impact, and make necessary adjustments.</a:t>
            </a:r>
          </a:p>
        </p:txBody>
      </p:sp>
      <p:sp>
        <p:nvSpPr>
          <p:cNvPr id="17" name="Rectangle 16">
            <a:extLst>
              <a:ext uri="{FF2B5EF4-FFF2-40B4-BE49-F238E27FC236}">
                <a16:creationId xmlns:a16="http://schemas.microsoft.com/office/drawing/2014/main" id="{10954972-1180-6E10-1328-F6503E564F34}"/>
              </a:ext>
            </a:extLst>
          </p:cNvPr>
          <p:cNvSpPr/>
          <p:nvPr/>
        </p:nvSpPr>
        <p:spPr>
          <a:xfrm>
            <a:off x="10548838" y="6451600"/>
            <a:ext cx="1602581" cy="406400"/>
          </a:xfrm>
          <a:prstGeom prst="rect">
            <a:avLst/>
          </a:prstGeom>
          <a:solidFill>
            <a:srgbClr val="EEEFF4"/>
          </a:solidFill>
          <a:ln>
            <a:solidFill>
              <a:srgbClr val="EEEE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57019A7-901E-3E09-B89B-A0C6102FC39D}"/>
              </a:ext>
            </a:extLst>
          </p:cNvPr>
          <p:cNvSpPr/>
          <p:nvPr/>
        </p:nvSpPr>
        <p:spPr>
          <a:xfrm>
            <a:off x="10402784" y="6329759"/>
            <a:ext cx="1682338" cy="4572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2">
            <a:extLst>
              <a:ext uri="{FF2B5EF4-FFF2-40B4-BE49-F238E27FC236}">
                <a16:creationId xmlns:a16="http://schemas.microsoft.com/office/drawing/2014/main" id="{89A75518-AB1E-A79F-36EF-6CE7226077EF}"/>
              </a:ext>
            </a:extLst>
          </p:cNvPr>
          <p:cNvSpPr/>
          <p:nvPr/>
        </p:nvSpPr>
        <p:spPr>
          <a:xfrm>
            <a:off x="387927" y="691160"/>
            <a:ext cx="11273886" cy="6095799"/>
          </a:xfrm>
          <a:prstGeom prst="rect">
            <a:avLst/>
          </a:prstGeom>
          <a:noFill/>
          <a:ln/>
        </p:spPr>
        <p:txBody>
          <a:bodyPr wrap="none" lIns="0" tIns="0" rIns="0" bIns="0" rtlCol="0" anchor="t"/>
          <a:lstStyle/>
          <a:p>
            <a:pPr>
              <a:lnSpc>
                <a:spcPts val="4333"/>
              </a:lnSpc>
            </a:pPr>
            <a:r>
              <a:rPr lang="en-US" sz="3450">
                <a:solidFill>
                  <a:srgbClr val="403CCF"/>
                </a:solidFill>
                <a:latin typeface="Libre Baskerville"/>
              </a:rPr>
              <a:t>References:</a:t>
            </a:r>
          </a:p>
          <a:p>
            <a:pPr>
              <a:lnSpc>
                <a:spcPts val="2000"/>
              </a:lnSpc>
            </a:pPr>
            <a:endParaRPr lang="en-US" sz="1625">
              <a:latin typeface="Open Sans" panose="020B0606030504020204" pitchFamily="34" charset="0"/>
              <a:ea typeface="Open Sans" panose="020B0606030504020204" pitchFamily="34" charset="0"/>
              <a:cs typeface="Open Sans" panose="020B0606030504020204" pitchFamily="34" charset="0"/>
            </a:endParaRPr>
          </a:p>
          <a:p>
            <a:pPr marL="285750" indent="-285750">
              <a:lnSpc>
                <a:spcPts val="2000"/>
              </a:lnSpc>
              <a:buFont typeface="Arial" panose="020B0604020202020204" pitchFamily="34" charset="0"/>
              <a:buChar char="•"/>
            </a:pPr>
            <a:endParaRPr lang="en-US" sz="1800" u="sng" kern="100">
              <a:solidFill>
                <a:srgbClr val="467886"/>
              </a:solidFill>
              <a:effectLst/>
              <a:latin typeface="Open Sans" panose="020B0606030504020204" pitchFamily="34" charset="0"/>
              <a:ea typeface="Open Sans" panose="020B0606030504020204" pitchFamily="34" charset="0"/>
              <a:cs typeface="Open Sans" panose="020B0606030504020204" pitchFamily="34" charset="0"/>
            </a:endParaRPr>
          </a:p>
          <a:p>
            <a:pPr marL="285750" indent="-285750">
              <a:lnSpc>
                <a:spcPts val="2000"/>
              </a:lnSpc>
              <a:buFont typeface="Arial" panose="020B0604020202020204" pitchFamily="34" charset="0"/>
              <a:buChar char="•"/>
            </a:pPr>
            <a:endParaRPr lang="en-US" sz="1800" u="sng" kern="100">
              <a:solidFill>
                <a:srgbClr val="467886"/>
              </a:solidFill>
              <a:effectLst/>
              <a:latin typeface="Open Sans" panose="020B0606030504020204" pitchFamily="34" charset="0"/>
              <a:ea typeface="Open Sans" panose="020B0606030504020204" pitchFamily="34" charset="0"/>
              <a:cs typeface="Open Sans" panose="020B0606030504020204" pitchFamily="34" charset="0"/>
            </a:endParaRPr>
          </a:p>
          <a:p>
            <a:pPr marL="285750" indent="-285750">
              <a:lnSpc>
                <a:spcPts val="2000"/>
              </a:lnSpc>
              <a:buFont typeface="Arial" panose="020B0604020202020204" pitchFamily="34" charset="0"/>
              <a:buChar char="•"/>
            </a:pPr>
            <a:endParaRPr lang="en-US" u="sng" kern="100">
              <a:solidFill>
                <a:srgbClr val="467886"/>
              </a:solidFill>
              <a:latin typeface="Open Sans" panose="020B0606030504020204" pitchFamily="34" charset="0"/>
              <a:ea typeface="Open Sans" panose="020B0606030504020204" pitchFamily="34" charset="0"/>
              <a:cs typeface="Open Sans" panose="020B0606030504020204" pitchFamily="34" charset="0"/>
            </a:endParaRPr>
          </a:p>
          <a:p>
            <a:pPr>
              <a:lnSpc>
                <a:spcPts val="2000"/>
              </a:lnSpc>
            </a:pPr>
            <a:endParaRPr lang="es-MX" sz="1800" kern="100">
              <a:solidFill>
                <a:srgbClr val="000000"/>
              </a:solidFill>
              <a:effectLst/>
              <a:latin typeface="Aptos" panose="020B0004020202020204" pitchFamily="34" charset="0"/>
              <a:ea typeface="Open Sans" panose="020B0606030504020204" pitchFamily="34" charset="0"/>
              <a:cs typeface="Times New Roman" panose="02020603050405020304" pitchFamily="18" charset="0"/>
            </a:endParaRPr>
          </a:p>
          <a:p>
            <a:pPr marL="285750" indent="-285750">
              <a:lnSpc>
                <a:spcPts val="2000"/>
              </a:lnSpc>
              <a:buFont typeface="Arial" panose="020B0604020202020204" pitchFamily="34" charset="0"/>
              <a:buChar char="•"/>
            </a:pPr>
            <a:endParaRPr lang="es-MX" sz="1800" kern="100">
              <a:effectLst/>
              <a:latin typeface="Aptos" panose="020B0004020202020204" pitchFamily="34" charset="0"/>
              <a:ea typeface="Aptos" panose="020B0004020202020204" pitchFamily="34" charset="0"/>
              <a:cs typeface="Times New Roman" panose="02020603050405020304" pitchFamily="18" charset="0"/>
            </a:endParaRPr>
          </a:p>
          <a:p>
            <a:pPr>
              <a:lnSpc>
                <a:spcPts val="2000"/>
              </a:lnSpc>
            </a:pPr>
            <a:endParaRPr lang="es-MX" sz="1800" kern="100">
              <a:effectLst/>
              <a:latin typeface="Aptos" panose="020B0004020202020204" pitchFamily="34" charset="0"/>
              <a:ea typeface="Aptos" panose="020B0004020202020204" pitchFamily="34" charset="0"/>
              <a:cs typeface="Times New Roman" panose="02020603050405020304" pitchFamily="18" charset="0"/>
            </a:endParaRPr>
          </a:p>
          <a:p>
            <a:pPr>
              <a:lnSpc>
                <a:spcPts val="2000"/>
              </a:lnSpc>
            </a:pPr>
            <a:endParaRPr lang="es-MX" sz="1800" kern="100">
              <a:effectLst/>
              <a:latin typeface="Aptos" panose="020B0004020202020204" pitchFamily="34" charset="0"/>
              <a:ea typeface="Aptos" panose="020B0004020202020204" pitchFamily="34" charset="0"/>
              <a:cs typeface="Times New Roman" panose="02020603050405020304" pitchFamily="18" charset="0"/>
            </a:endParaRPr>
          </a:p>
          <a:p>
            <a:pPr>
              <a:lnSpc>
                <a:spcPts val="2000"/>
              </a:lnSpc>
            </a:pPr>
            <a:endParaRPr lang="en-US" sz="1800" kern="100">
              <a:effectLst/>
              <a:latin typeface="Open Sans" panose="020B0606030504020204" pitchFamily="34" charset="0"/>
              <a:ea typeface="Open Sans" panose="020B0606030504020204" pitchFamily="34" charset="0"/>
              <a:cs typeface="Open Sans" panose="020B0606030504020204" pitchFamily="34" charset="0"/>
            </a:endParaRPr>
          </a:p>
          <a:p>
            <a:pPr>
              <a:lnSpc>
                <a:spcPts val="2000"/>
              </a:lnSpc>
            </a:pPr>
            <a:endParaRPr lang="en-US" sz="1800" kern="100">
              <a:effectLst/>
              <a:latin typeface="Open Sans" panose="020B0606030504020204" pitchFamily="34" charset="0"/>
              <a:ea typeface="Open Sans" panose="020B0606030504020204" pitchFamily="34" charset="0"/>
              <a:cs typeface="Open Sans" panose="020B0606030504020204" pitchFamily="34" charset="0"/>
            </a:endParaRPr>
          </a:p>
          <a:p>
            <a:pPr>
              <a:lnSpc>
                <a:spcPts val="2000"/>
              </a:lnSpc>
            </a:pPr>
            <a:endParaRPr lang="es-MX" kern="100">
              <a:latin typeface="Open Sans" panose="020B0606030504020204" pitchFamily="34" charset="0"/>
              <a:ea typeface="Open Sans" panose="020B0606030504020204" pitchFamily="34" charset="0"/>
              <a:cs typeface="Open Sans" panose="020B0606030504020204" pitchFamily="34" charset="0"/>
            </a:endParaRPr>
          </a:p>
          <a:p>
            <a:pPr>
              <a:lnSpc>
                <a:spcPts val="2000"/>
              </a:lnSpc>
            </a:pPr>
            <a:endParaRPr lang="en-US" sz="1625">
              <a:solidFill>
                <a:srgbClr val="49495A"/>
              </a:solidFill>
              <a:effectLst/>
              <a:latin typeface="Libre Baskerville" pitchFamily="34" charset="0"/>
              <a:ea typeface="Open Sans" panose="020B0606030504020204" pitchFamily="34" charset="0"/>
              <a:cs typeface="Open Sans" panose="020B0606030504020204" pitchFamily="34" charset="0"/>
            </a:endParaRPr>
          </a:p>
          <a:p>
            <a:pPr>
              <a:lnSpc>
                <a:spcPts val="2000"/>
              </a:lnSpc>
            </a:pPr>
            <a:endParaRPr lang="en-US" sz="1625">
              <a:solidFill>
                <a:srgbClr val="49495A"/>
              </a:solidFill>
              <a:latin typeface="Libre Baskerville" pitchFamily="34" charset="0"/>
              <a:ea typeface="Libre Baskerville" pitchFamily="34" charset="-122"/>
              <a:cs typeface="Libre Baskerville" pitchFamily="34" charset="-120"/>
            </a:endParaRPr>
          </a:p>
          <a:p>
            <a:pPr>
              <a:lnSpc>
                <a:spcPts val="2000"/>
              </a:lnSpc>
            </a:pPr>
            <a:endParaRPr lang="en-US" sz="1625">
              <a:solidFill>
                <a:srgbClr val="000000"/>
              </a:solidFill>
              <a:latin typeface="Aptos" panose="02110004020202020204"/>
            </a:endParaRPr>
          </a:p>
        </p:txBody>
      </p:sp>
      <p:sp>
        <p:nvSpPr>
          <p:cNvPr id="5" name="TextBox 4">
            <a:extLst>
              <a:ext uri="{FF2B5EF4-FFF2-40B4-BE49-F238E27FC236}">
                <a16:creationId xmlns:a16="http://schemas.microsoft.com/office/drawing/2014/main" id="{8BB2CCCF-0D9A-875E-1C8C-6E43D6E0F5ED}"/>
              </a:ext>
            </a:extLst>
          </p:cNvPr>
          <p:cNvSpPr txBox="1"/>
          <p:nvPr/>
        </p:nvSpPr>
        <p:spPr>
          <a:xfrm>
            <a:off x="676280" y="1486339"/>
            <a:ext cx="10839664" cy="48320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400" i="1">
                <a:latin typeface="Times New Roman"/>
                <a:ea typeface="Calibri"/>
                <a:cs typeface="Times New Roman"/>
              </a:rPr>
              <a:t>About us</a:t>
            </a:r>
            <a:r>
              <a:rPr lang="en-US" sz="1400">
                <a:latin typeface="Times New Roman"/>
                <a:ea typeface="Calibri"/>
                <a:cs typeface="Times New Roman"/>
              </a:rPr>
              <a:t>. (2024). Nestlé Global; Nestlé. </a:t>
            </a:r>
            <a:r>
              <a:rPr lang="en-US" sz="1400">
                <a:latin typeface="Times New Roman"/>
                <a:ea typeface="Calibri"/>
                <a:cs typeface="Times New Roman"/>
                <a:hlinkClick r:id="rId2"/>
              </a:rPr>
              <a:t>https://www.nestle.com/about</a:t>
            </a:r>
            <a:r>
              <a:rPr lang="en-US" sz="1400">
                <a:latin typeface="Times New Roman"/>
                <a:ea typeface="Calibri"/>
                <a:cs typeface="Times New Roman"/>
              </a:rPr>
              <a:t> </a:t>
            </a:r>
            <a:endParaRPr lang="en-US" sz="1400">
              <a:latin typeface="Times New Roman"/>
              <a:cs typeface="Times New Roman"/>
            </a:endParaRPr>
          </a:p>
          <a:p>
            <a:endParaRPr lang="en-US" sz="1400">
              <a:latin typeface="Times New Roman"/>
              <a:cs typeface="Times New Roman"/>
            </a:endParaRPr>
          </a:p>
          <a:p>
            <a:pPr marL="285750" indent="-285750">
              <a:buFont typeface="Arial"/>
              <a:buChar char="•"/>
            </a:pPr>
            <a:r>
              <a:rPr lang="en-US" sz="1400">
                <a:latin typeface="Times New Roman"/>
                <a:ea typeface="Calibri"/>
                <a:cs typeface="Times New Roman"/>
              </a:rPr>
              <a:t>Bolen, A. (2023, May 24). Don’t miss these demand planning tips from Nestlé - SAS Voices. SAS Voices.</a:t>
            </a:r>
            <a:endParaRPr lang="en-US" sz="1400">
              <a:latin typeface="Times New Roman"/>
              <a:cs typeface="Times New Roman"/>
            </a:endParaRPr>
          </a:p>
          <a:p>
            <a:r>
              <a:rPr lang="en-US" sz="1400">
                <a:latin typeface="Times New Roman"/>
                <a:ea typeface="Calibri"/>
                <a:cs typeface="Times New Roman"/>
                <a:hlinkClick r:id="rId3"/>
              </a:rPr>
              <a:t>https://blogs.sas.com/content/sascom/2023/05/16/demand-planning-tips-from-nestle/</a:t>
            </a:r>
            <a:r>
              <a:rPr lang="en-US" sz="1400">
                <a:latin typeface="Times New Roman"/>
                <a:ea typeface="Calibri"/>
                <a:cs typeface="Times New Roman"/>
              </a:rPr>
              <a:t> </a:t>
            </a:r>
            <a:endParaRPr lang="en-US" sz="1400">
              <a:latin typeface="Times New Roman"/>
              <a:cs typeface="Times New Roman"/>
            </a:endParaRPr>
          </a:p>
          <a:p>
            <a:endParaRPr lang="en-US" sz="1400">
              <a:latin typeface="Times New Roman"/>
              <a:cs typeface="Times New Roman"/>
            </a:endParaRPr>
          </a:p>
          <a:p>
            <a:pPr marL="285750" indent="-285750">
              <a:buFont typeface="Arial"/>
              <a:buChar char="•"/>
            </a:pPr>
            <a:r>
              <a:rPr lang="en-US" sz="1400">
                <a:latin typeface="Times New Roman"/>
                <a:ea typeface="Calibri"/>
                <a:cs typeface="Times New Roman"/>
              </a:rPr>
              <a:t>Büchel, B., &amp; Zintel, C. (n.d.). Nestlé Continuous Excellence: Lessons for driving Performance </a:t>
            </a:r>
            <a:r>
              <a:rPr lang="en-US" sz="1400" err="1">
                <a:latin typeface="Times New Roman"/>
                <a:ea typeface="Calibri"/>
                <a:cs typeface="Times New Roman"/>
              </a:rPr>
              <a:t>improvement.The</a:t>
            </a:r>
            <a:r>
              <a:rPr lang="en-US" sz="1400">
                <a:latin typeface="Times New Roman"/>
                <a:ea typeface="Calibri"/>
                <a:cs typeface="Times New Roman"/>
              </a:rPr>
              <a:t> European </a:t>
            </a:r>
            <a:r>
              <a:rPr lang="en-US" sz="1400" err="1">
                <a:latin typeface="Times New Roman"/>
                <a:ea typeface="Calibri"/>
                <a:cs typeface="Times New Roman"/>
              </a:rPr>
              <a:t>Financialreview</a:t>
            </a:r>
            <a:r>
              <a:rPr lang="en-US" sz="1400">
                <a:latin typeface="Times New Roman"/>
                <a:ea typeface="Calibri"/>
                <a:cs typeface="Times New Roman"/>
              </a:rPr>
              <a:t>. </a:t>
            </a:r>
            <a:r>
              <a:rPr lang="en-US" sz="1400">
                <a:latin typeface="Times New Roman"/>
                <a:ea typeface="Calibri"/>
                <a:cs typeface="Times New Roman"/>
                <a:hlinkClick r:id="rId4"/>
              </a:rPr>
              <a:t>https://www.europeanfinancialreview.com/nestle-continuous-excellence-lessons-for-driving-performance-improvement/</a:t>
            </a:r>
            <a:r>
              <a:rPr lang="en-US" sz="1400">
                <a:latin typeface="Times New Roman"/>
                <a:ea typeface="Calibri"/>
                <a:cs typeface="Times New Roman"/>
              </a:rPr>
              <a:t> </a:t>
            </a:r>
            <a:endParaRPr lang="en-US" sz="1400">
              <a:latin typeface="Times New Roman"/>
              <a:cs typeface="Times New Roman"/>
            </a:endParaRPr>
          </a:p>
          <a:p>
            <a:endParaRPr lang="en-US" sz="1400">
              <a:latin typeface="Times New Roman"/>
              <a:cs typeface="Times New Roman"/>
            </a:endParaRPr>
          </a:p>
          <a:p>
            <a:pPr marL="285750" indent="-285750">
              <a:buFont typeface="Arial"/>
              <a:buChar char="•"/>
            </a:pPr>
            <a:r>
              <a:rPr lang="en-US" sz="1400" i="1">
                <a:latin typeface="Times New Roman"/>
                <a:ea typeface="Calibri"/>
                <a:cs typeface="Times New Roman"/>
              </a:rPr>
              <a:t>Chopra, S., &amp; Meindl, P. (2020). Supply Chain Management: Strategy, Planning, and Operation (7th ed.). Pearson </a:t>
            </a:r>
            <a:r>
              <a:rPr lang="en-US" sz="1400">
                <a:latin typeface="Times New Roman"/>
                <a:ea typeface="Calibri"/>
                <a:cs typeface="Times New Roman"/>
              </a:rPr>
              <a:t> </a:t>
            </a:r>
            <a:r>
              <a:rPr lang="en-US" sz="1400" i="1">
                <a:latin typeface="Times New Roman"/>
                <a:ea typeface="Calibri"/>
                <a:cs typeface="Times New Roman"/>
              </a:rPr>
              <a:t>Education.</a:t>
            </a:r>
            <a:r>
              <a:rPr lang="en-US" sz="1400">
                <a:latin typeface="Times New Roman"/>
                <a:ea typeface="Calibri"/>
                <a:cs typeface="Times New Roman"/>
              </a:rPr>
              <a:t> </a:t>
            </a:r>
            <a:endParaRPr lang="en-US" sz="1400">
              <a:latin typeface="Times New Roman"/>
              <a:cs typeface="Times New Roman"/>
            </a:endParaRPr>
          </a:p>
          <a:p>
            <a:endParaRPr lang="en-US" sz="1400">
              <a:latin typeface="Times New Roman"/>
              <a:cs typeface="Times New Roman"/>
            </a:endParaRPr>
          </a:p>
          <a:p>
            <a:pPr marL="285750" indent="-285750">
              <a:buFont typeface="Arial"/>
              <a:buChar char="•"/>
            </a:pPr>
            <a:r>
              <a:rPr lang="en-US" sz="1400" i="1">
                <a:latin typeface="Times New Roman"/>
                <a:ea typeface="Calibri"/>
                <a:cs typeface="Times New Roman"/>
              </a:rPr>
              <a:t>Deming, W. E. (1986). Out of the Crisis. MIT Press.</a:t>
            </a:r>
            <a:r>
              <a:rPr lang="en-US" sz="1400">
                <a:latin typeface="Times New Roman"/>
                <a:ea typeface="Calibri"/>
                <a:cs typeface="Times New Roman"/>
              </a:rPr>
              <a:t> </a:t>
            </a:r>
            <a:endParaRPr lang="en-US" sz="1400">
              <a:latin typeface="Times New Roman"/>
              <a:cs typeface="Times New Roman"/>
            </a:endParaRPr>
          </a:p>
          <a:p>
            <a:endParaRPr lang="en-US" sz="1400">
              <a:latin typeface="Times New Roman"/>
              <a:cs typeface="Times New Roman"/>
            </a:endParaRPr>
          </a:p>
          <a:p>
            <a:pPr marL="285750" indent="-285750">
              <a:buFont typeface="Arial"/>
              <a:buChar char="•"/>
            </a:pPr>
            <a:r>
              <a:rPr lang="en-US" sz="1400">
                <a:latin typeface="Times New Roman"/>
                <a:ea typeface="Calibri"/>
                <a:cs typeface="Times New Roman"/>
              </a:rPr>
              <a:t>Ellen MacArthur Foundation. (2023). Towards a Circular Economy: Business Rationale for an Accelerated Transition. Retrieved from </a:t>
            </a:r>
            <a:r>
              <a:rPr lang="en-US" sz="1400">
                <a:latin typeface="Times New Roman"/>
                <a:ea typeface="Calibri"/>
                <a:cs typeface="Times New Roman"/>
                <a:hlinkClick r:id="rId5"/>
              </a:rPr>
              <a:t>https://ellenmacarthurfoundation.org</a:t>
            </a:r>
            <a:endParaRPr lang="en-US" sz="1400">
              <a:latin typeface="Times New Roman"/>
              <a:cs typeface="Times New Roman"/>
            </a:endParaRPr>
          </a:p>
          <a:p>
            <a:endParaRPr lang="en-US" sz="1400">
              <a:latin typeface="Times New Roman"/>
              <a:cs typeface="Times New Roman"/>
            </a:endParaRPr>
          </a:p>
          <a:p>
            <a:pPr marL="285750" indent="-285750">
              <a:buFont typeface="Arial"/>
              <a:buChar char="•"/>
            </a:pPr>
            <a:r>
              <a:rPr lang="es-MX" sz="1400" i="1">
                <a:latin typeface="Times New Roman"/>
                <a:ea typeface="Calibri"/>
                <a:cs typeface="Times New Roman"/>
              </a:rPr>
              <a:t>Gandhi, O. A. (2024, </a:t>
            </a:r>
            <a:r>
              <a:rPr lang="es-MX" sz="1400" i="1" err="1">
                <a:latin typeface="Times New Roman"/>
                <a:ea typeface="Calibri"/>
                <a:cs typeface="Times New Roman"/>
              </a:rPr>
              <a:t>February</a:t>
            </a:r>
            <a:r>
              <a:rPr lang="es-MX" sz="1400" i="1">
                <a:latin typeface="Times New Roman"/>
                <a:ea typeface="Calibri"/>
                <a:cs typeface="Times New Roman"/>
              </a:rPr>
              <a:t> 11). Company </a:t>
            </a:r>
            <a:r>
              <a:rPr lang="es-MX" sz="1400" i="1" err="1">
                <a:latin typeface="Times New Roman"/>
                <a:ea typeface="Calibri"/>
                <a:cs typeface="Times New Roman"/>
              </a:rPr>
              <a:t>analysis</a:t>
            </a:r>
            <a:r>
              <a:rPr lang="es-MX" sz="1400" i="1">
                <a:latin typeface="Times New Roman"/>
                <a:ea typeface="Calibri"/>
                <a:cs typeface="Times New Roman"/>
              </a:rPr>
              <a:t> </a:t>
            </a:r>
            <a:r>
              <a:rPr lang="es-MX" sz="1400" i="1" err="1">
                <a:latin typeface="Times New Roman"/>
                <a:ea typeface="Calibri"/>
                <a:cs typeface="Times New Roman"/>
              </a:rPr>
              <a:t>on</a:t>
            </a:r>
            <a:r>
              <a:rPr lang="es-MX" sz="1400" i="1">
                <a:latin typeface="Times New Roman"/>
                <a:ea typeface="Calibri"/>
                <a:cs typeface="Times New Roman"/>
              </a:rPr>
              <a:t> “</a:t>
            </a:r>
            <a:r>
              <a:rPr lang="es-MX" sz="1400" i="1" err="1">
                <a:latin typeface="Times New Roman"/>
                <a:ea typeface="Calibri"/>
                <a:cs typeface="Times New Roman"/>
              </a:rPr>
              <a:t>Nestle</a:t>
            </a:r>
            <a:r>
              <a:rPr lang="es-MX" sz="1400" i="1">
                <a:latin typeface="Times New Roman"/>
                <a:ea typeface="Calibri"/>
                <a:cs typeface="Times New Roman"/>
              </a:rPr>
              <a:t>.” </a:t>
            </a:r>
            <a:r>
              <a:rPr lang="es-MX" sz="1400" i="1">
                <a:latin typeface="Times New Roman"/>
                <a:ea typeface="Calibri"/>
                <a:cs typeface="Times New Roman"/>
                <a:hlinkClick r:id="rId6"/>
              </a:rPr>
              <a:t>https://journal.ijresm.com/index.php/ijresm/article/view/2932</a:t>
            </a:r>
            <a:r>
              <a:rPr lang="es-MX" sz="1400">
                <a:latin typeface="Times New Roman"/>
                <a:ea typeface="Calibri"/>
                <a:cs typeface="Times New Roman"/>
              </a:rPr>
              <a:t> </a:t>
            </a:r>
            <a:endParaRPr lang="en-US" sz="1400">
              <a:latin typeface="Times New Roman"/>
              <a:cs typeface="Times New Roman"/>
            </a:endParaRPr>
          </a:p>
          <a:p>
            <a:endParaRPr lang="en-US" sz="1400">
              <a:latin typeface="Times New Roman"/>
              <a:cs typeface="Times New Roman"/>
            </a:endParaRPr>
          </a:p>
          <a:p>
            <a:pPr marL="285750" indent="-285750">
              <a:buFont typeface="Arial"/>
              <a:buChar char="•"/>
            </a:pPr>
            <a:r>
              <a:rPr lang="es-MX" sz="1400" i="1" err="1">
                <a:latin typeface="Times New Roman"/>
                <a:ea typeface="Calibri"/>
                <a:cs typeface="Times New Roman"/>
              </a:rPr>
              <a:t>Gedela</a:t>
            </a:r>
            <a:r>
              <a:rPr lang="es-MX" sz="1400" i="1">
                <a:latin typeface="Times New Roman"/>
                <a:ea typeface="Calibri"/>
                <a:cs typeface="Times New Roman"/>
              </a:rPr>
              <a:t>, R., &amp; </a:t>
            </a:r>
            <a:r>
              <a:rPr lang="es-MX" sz="1400" i="1" err="1">
                <a:latin typeface="Times New Roman"/>
                <a:ea typeface="Calibri"/>
                <a:cs typeface="Times New Roman"/>
              </a:rPr>
              <a:t>Jaladi</a:t>
            </a:r>
            <a:r>
              <a:rPr lang="es-MX" sz="1400" i="1">
                <a:latin typeface="Times New Roman"/>
                <a:ea typeface="Calibri"/>
                <a:cs typeface="Times New Roman"/>
              </a:rPr>
              <a:t>, R. (2012). Total </a:t>
            </a:r>
            <a:r>
              <a:rPr lang="es-MX" sz="1400" i="1" err="1">
                <a:latin typeface="Times New Roman"/>
                <a:ea typeface="Calibri"/>
                <a:cs typeface="Times New Roman"/>
              </a:rPr>
              <a:t>Quality</a:t>
            </a:r>
            <a:r>
              <a:rPr lang="es-MX" sz="1400" i="1">
                <a:latin typeface="Times New Roman"/>
                <a:ea typeface="Calibri"/>
                <a:cs typeface="Times New Roman"/>
              </a:rPr>
              <a:t> Management in </a:t>
            </a:r>
            <a:r>
              <a:rPr lang="es-MX" sz="1400" i="1" err="1">
                <a:latin typeface="Times New Roman"/>
                <a:ea typeface="Calibri"/>
                <a:cs typeface="Times New Roman"/>
              </a:rPr>
              <a:t>Nestle</a:t>
            </a:r>
            <a:r>
              <a:rPr lang="es-MX" sz="1400" i="1">
                <a:latin typeface="Times New Roman"/>
                <a:ea typeface="Calibri"/>
                <a:cs typeface="Times New Roman"/>
              </a:rPr>
              <a:t> [</a:t>
            </a:r>
            <a:r>
              <a:rPr lang="es-MX" sz="1400" i="1" err="1">
                <a:latin typeface="Times New Roman"/>
                <a:ea typeface="Calibri"/>
                <a:cs typeface="Times New Roman"/>
              </a:rPr>
              <a:t>Journal-article</a:t>
            </a:r>
            <a:r>
              <a:rPr lang="es-MX" sz="1400" i="1">
                <a:latin typeface="Times New Roman"/>
                <a:ea typeface="Calibri"/>
                <a:cs typeface="Times New Roman"/>
              </a:rPr>
              <a:t>]. </a:t>
            </a:r>
            <a:r>
              <a:rPr lang="es-MX" sz="1400" i="1" err="1">
                <a:latin typeface="Times New Roman"/>
                <a:ea typeface="Calibri"/>
                <a:cs typeface="Times New Roman"/>
              </a:rPr>
              <a:t>Department</a:t>
            </a:r>
            <a:r>
              <a:rPr lang="es-MX" sz="1400" i="1">
                <a:latin typeface="Times New Roman"/>
                <a:ea typeface="Calibri"/>
                <a:cs typeface="Times New Roman"/>
              </a:rPr>
              <a:t> </a:t>
            </a:r>
            <a:r>
              <a:rPr lang="es-MX" sz="1400" i="1" err="1">
                <a:latin typeface="Times New Roman"/>
                <a:ea typeface="Calibri"/>
                <a:cs typeface="Times New Roman"/>
              </a:rPr>
              <a:t>of</a:t>
            </a:r>
            <a:r>
              <a:rPr lang="es-MX" sz="1400" i="1">
                <a:latin typeface="Times New Roman"/>
                <a:ea typeface="Calibri"/>
                <a:cs typeface="Times New Roman"/>
              </a:rPr>
              <a:t> Commerce and Management </a:t>
            </a:r>
            <a:r>
              <a:rPr lang="es-MX" sz="1400" i="1" err="1">
                <a:latin typeface="Times New Roman"/>
                <a:ea typeface="Calibri"/>
                <a:cs typeface="Times New Roman"/>
              </a:rPr>
              <a:t>Studies</a:t>
            </a:r>
            <a:r>
              <a:rPr lang="es-MX" sz="1400" i="1">
                <a:latin typeface="Times New Roman"/>
                <a:ea typeface="Calibri"/>
                <a:cs typeface="Times New Roman"/>
              </a:rPr>
              <a:t>, 9–11. </a:t>
            </a:r>
            <a:r>
              <a:rPr lang="es-MX" sz="1400" i="1">
                <a:latin typeface="Times New Roman"/>
                <a:ea typeface="Calibri"/>
                <a:cs typeface="Times New Roman"/>
                <a:hlinkClick r:id="rId7"/>
              </a:rPr>
              <a:t>http://www.ijrms.com/olvolume2issue6/GedelaRakeshVarma-JaladiRavi-2.pdf</a:t>
            </a:r>
            <a:r>
              <a:rPr lang="es-MX" sz="1400">
                <a:latin typeface="Times New Roman"/>
                <a:ea typeface="Calibri"/>
                <a:cs typeface="Times New Roman"/>
              </a:rPr>
              <a:t> </a:t>
            </a:r>
            <a:endParaRPr lang="en-US" sz="1400">
              <a:latin typeface="Times New Roman"/>
              <a:cs typeface="Times New Roman"/>
            </a:endParaRPr>
          </a:p>
          <a:p>
            <a:endParaRPr lang="en-US" sz="1400">
              <a:latin typeface="Times New Roman"/>
              <a:cs typeface="Times New Roman"/>
            </a:endParaRPr>
          </a:p>
          <a:p>
            <a:pPr marL="285750" indent="-285750">
              <a:buFont typeface="Arial"/>
              <a:buChar char="•"/>
            </a:pPr>
            <a:r>
              <a:rPr lang="en-US" sz="1400">
                <a:latin typeface="Times New Roman"/>
                <a:ea typeface="Calibri"/>
                <a:cs typeface="Times New Roman"/>
              </a:rPr>
              <a:t>Harvard Business Review. (2022). Managing Disruption in Global Supply Chains. Retrieved from </a:t>
            </a:r>
            <a:r>
              <a:rPr lang="en-US" sz="1400">
                <a:latin typeface="Times New Roman"/>
                <a:ea typeface="Calibri"/>
                <a:cs typeface="Times New Roman"/>
                <a:hlinkClick r:id="rId8"/>
              </a:rPr>
              <a:t>https://hbr.org</a:t>
            </a:r>
            <a:r>
              <a:rPr lang="en-US" sz="1400">
                <a:latin typeface="Times New Roman"/>
                <a:ea typeface="Calibri"/>
                <a:cs typeface="Times New Roman"/>
              </a:rPr>
              <a:t>                  </a:t>
            </a:r>
            <a:endParaRPr lang="en-US" sz="1400">
              <a:latin typeface="Times New Roman"/>
              <a:cs typeface="Times New Roman"/>
            </a:endParaRPr>
          </a:p>
          <a:p>
            <a:pPr algn="l"/>
            <a:endParaRPr lang="en-US" sz="1400">
              <a:latin typeface="Times New Roman"/>
              <a:cs typeface="Times New Roman"/>
            </a:endParaRPr>
          </a:p>
        </p:txBody>
      </p:sp>
    </p:spTree>
    <p:extLst>
      <p:ext uri="{BB962C8B-B14F-4D97-AF65-F5344CB8AC3E}">
        <p14:creationId xmlns:p14="http://schemas.microsoft.com/office/powerpoint/2010/main" val="13805025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32615B9-4F2E-2EF9-45BA-936FDD98D266}"/>
              </a:ext>
            </a:extLst>
          </p:cNvPr>
          <p:cNvSpPr/>
          <p:nvPr/>
        </p:nvSpPr>
        <p:spPr>
          <a:xfrm>
            <a:off x="10604500" y="6375400"/>
            <a:ext cx="1587500" cy="482600"/>
          </a:xfrm>
          <a:prstGeom prst="rect">
            <a:avLst/>
          </a:prstGeom>
          <a:solidFill>
            <a:srgbClr val="EEEEF4"/>
          </a:solidFill>
          <a:ln>
            <a:solidFill>
              <a:srgbClr val="EEEF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F5B447C-9FEB-49A3-8DE9-48037336CECC}"/>
              </a:ext>
            </a:extLst>
          </p:cNvPr>
          <p:cNvSpPr txBox="1"/>
          <p:nvPr/>
        </p:nvSpPr>
        <p:spPr>
          <a:xfrm>
            <a:off x="563010" y="611069"/>
            <a:ext cx="10839664"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s-MX" sz="1400" i="1" err="1">
                <a:latin typeface="Times New Roman"/>
                <a:ea typeface="Calibri"/>
                <a:cs typeface="Times New Roman"/>
              </a:rPr>
              <a:t>Jakubavičius</a:t>
            </a:r>
            <a:r>
              <a:rPr lang="es-MX" sz="1400" i="1">
                <a:latin typeface="Times New Roman"/>
                <a:ea typeface="Calibri"/>
                <a:cs typeface="Times New Roman"/>
              </a:rPr>
              <a:t>, A., &amp; </a:t>
            </a:r>
            <a:r>
              <a:rPr lang="es-MX" sz="1400" i="1" err="1">
                <a:latin typeface="Times New Roman"/>
                <a:ea typeface="Calibri"/>
                <a:cs typeface="Times New Roman"/>
              </a:rPr>
              <a:t>Burinskienė</a:t>
            </a:r>
            <a:r>
              <a:rPr lang="es-MX" sz="1400" i="1">
                <a:latin typeface="Times New Roman"/>
                <a:ea typeface="Calibri"/>
                <a:cs typeface="Times New Roman"/>
              </a:rPr>
              <a:t>, A. (2024). Non-</a:t>
            </a:r>
            <a:r>
              <a:rPr lang="es-MX" sz="1400" i="1" err="1">
                <a:latin typeface="Times New Roman"/>
                <a:ea typeface="Calibri"/>
                <a:cs typeface="Times New Roman"/>
              </a:rPr>
              <a:t>alcoholic</a:t>
            </a:r>
            <a:r>
              <a:rPr lang="es-MX" sz="1400" i="1">
                <a:latin typeface="Times New Roman"/>
                <a:ea typeface="Calibri"/>
                <a:cs typeface="Times New Roman"/>
              </a:rPr>
              <a:t> </a:t>
            </a:r>
            <a:r>
              <a:rPr lang="es-MX" sz="1400" i="1" err="1">
                <a:latin typeface="Times New Roman"/>
                <a:ea typeface="Calibri"/>
                <a:cs typeface="Times New Roman"/>
              </a:rPr>
              <a:t>drinks</a:t>
            </a:r>
            <a:r>
              <a:rPr lang="es-MX" sz="1400" i="1">
                <a:latin typeface="Times New Roman"/>
                <a:ea typeface="Calibri"/>
                <a:cs typeface="Times New Roman"/>
              </a:rPr>
              <a:t> </a:t>
            </a:r>
            <a:r>
              <a:rPr lang="es-MX" sz="1400" i="1" err="1">
                <a:latin typeface="Times New Roman"/>
                <a:ea typeface="Calibri"/>
                <a:cs typeface="Times New Roman"/>
              </a:rPr>
              <a:t>supply</a:t>
            </a:r>
            <a:r>
              <a:rPr lang="es-MX" sz="1400" i="1">
                <a:latin typeface="Times New Roman"/>
                <a:ea typeface="Calibri"/>
                <a:cs typeface="Times New Roman"/>
              </a:rPr>
              <a:t> </a:t>
            </a:r>
            <a:r>
              <a:rPr lang="es-MX" sz="1400" i="1" err="1">
                <a:latin typeface="Times New Roman"/>
                <a:ea typeface="Calibri"/>
                <a:cs typeface="Times New Roman"/>
              </a:rPr>
              <a:t>chains</a:t>
            </a:r>
            <a:r>
              <a:rPr lang="es-MX" sz="1400" i="1">
                <a:latin typeface="Times New Roman"/>
                <a:ea typeface="Calibri"/>
                <a:cs typeface="Times New Roman"/>
              </a:rPr>
              <a:t>: case </a:t>
            </a:r>
            <a:r>
              <a:rPr lang="es-MX" sz="1400" i="1" err="1">
                <a:latin typeface="Times New Roman"/>
                <a:ea typeface="Calibri"/>
                <a:cs typeface="Times New Roman"/>
              </a:rPr>
              <a:t>of</a:t>
            </a:r>
            <a:r>
              <a:rPr lang="es-MX" sz="1400" i="1">
                <a:latin typeface="Times New Roman"/>
                <a:ea typeface="Calibri"/>
                <a:cs typeface="Times New Roman"/>
              </a:rPr>
              <a:t> </a:t>
            </a:r>
            <a:r>
              <a:rPr lang="es-MX" sz="1400" i="1" err="1">
                <a:latin typeface="Times New Roman"/>
                <a:ea typeface="Calibri"/>
                <a:cs typeface="Times New Roman"/>
              </a:rPr>
              <a:t>Nestle</a:t>
            </a:r>
            <a:r>
              <a:rPr lang="es-MX" sz="1400" i="1">
                <a:latin typeface="Times New Roman"/>
                <a:ea typeface="Calibri"/>
                <a:cs typeface="Times New Roman"/>
              </a:rPr>
              <a:t> and Coca-Cola and </a:t>
            </a:r>
            <a:r>
              <a:rPr lang="es-MX" sz="1400" i="1" err="1">
                <a:latin typeface="Times New Roman"/>
                <a:ea typeface="Calibri"/>
                <a:cs typeface="Times New Roman"/>
              </a:rPr>
              <a:t>their</a:t>
            </a:r>
            <a:r>
              <a:rPr lang="es-MX" sz="1400" i="1">
                <a:latin typeface="Times New Roman"/>
                <a:ea typeface="Calibri"/>
                <a:cs typeface="Times New Roman"/>
              </a:rPr>
              <a:t> </a:t>
            </a:r>
            <a:r>
              <a:rPr lang="es-MX" sz="1400" i="1" err="1">
                <a:latin typeface="Times New Roman"/>
                <a:ea typeface="Calibri"/>
                <a:cs typeface="Times New Roman"/>
              </a:rPr>
              <a:t>contribution</a:t>
            </a:r>
            <a:r>
              <a:rPr lang="es-MX" sz="1400" i="1">
                <a:latin typeface="Times New Roman"/>
                <a:ea typeface="Calibri"/>
                <a:cs typeface="Times New Roman"/>
              </a:rPr>
              <a:t> </a:t>
            </a:r>
            <a:r>
              <a:rPr lang="es-MX" sz="1400" i="1" err="1">
                <a:latin typeface="Times New Roman"/>
                <a:ea typeface="Calibri"/>
                <a:cs typeface="Times New Roman"/>
              </a:rPr>
              <a:t>analysis</a:t>
            </a:r>
            <a:r>
              <a:rPr lang="es-MX" sz="1400" i="1">
                <a:latin typeface="Times New Roman"/>
                <a:ea typeface="Calibri"/>
                <a:cs typeface="Times New Roman"/>
              </a:rPr>
              <a:t> </a:t>
            </a:r>
            <a:r>
              <a:rPr lang="es-MX" sz="1400" i="1" err="1">
                <a:latin typeface="Times New Roman"/>
                <a:ea typeface="Calibri"/>
                <a:cs typeface="Times New Roman"/>
              </a:rPr>
              <a:t>during</a:t>
            </a:r>
            <a:r>
              <a:rPr lang="es-MX" sz="1400" i="1">
                <a:latin typeface="Times New Roman"/>
                <a:ea typeface="Calibri"/>
                <a:cs typeface="Times New Roman"/>
              </a:rPr>
              <a:t> COVID-19 </a:t>
            </a:r>
            <a:r>
              <a:rPr lang="es-MX" sz="1400" i="1" err="1">
                <a:latin typeface="Times New Roman"/>
                <a:ea typeface="Calibri"/>
                <a:cs typeface="Times New Roman"/>
              </a:rPr>
              <a:t>period</a:t>
            </a:r>
            <a:r>
              <a:rPr lang="es-MX" sz="1400" i="1">
                <a:latin typeface="Times New Roman"/>
                <a:ea typeface="Calibri"/>
                <a:cs typeface="Times New Roman"/>
              </a:rPr>
              <a:t>. </a:t>
            </a:r>
            <a:r>
              <a:rPr lang="es-MX" sz="1400" i="1">
                <a:latin typeface="Times New Roman"/>
                <a:ea typeface="Calibri"/>
                <a:cs typeface="Times New Roman"/>
                <a:hlinkClick r:id="rId2"/>
              </a:rPr>
              <a:t>https://etalpykla.vilniustech.lt/handle/123456789/154829</a:t>
            </a:r>
            <a:r>
              <a:rPr lang="es-MX" sz="1400">
                <a:latin typeface="Times New Roman"/>
                <a:ea typeface="Calibri"/>
                <a:cs typeface="Times New Roman"/>
              </a:rPr>
              <a:t> </a:t>
            </a:r>
            <a:endParaRPr lang="en-US" sz="1400">
              <a:latin typeface="Times New Roman"/>
              <a:cs typeface="Times New Roman"/>
            </a:endParaRPr>
          </a:p>
          <a:p>
            <a:endParaRPr lang="es-MX" sz="1400">
              <a:latin typeface="Times New Roman"/>
              <a:cs typeface="Times New Roman"/>
            </a:endParaRPr>
          </a:p>
          <a:p>
            <a:pPr marL="285750" indent="-285750">
              <a:buFont typeface="Arial"/>
              <a:buChar char="•"/>
            </a:pPr>
            <a:r>
              <a:rPr lang="es-MX" sz="1400" i="1">
                <a:latin typeface="Times New Roman"/>
                <a:ea typeface="Calibri"/>
                <a:cs typeface="Times New Roman"/>
              </a:rPr>
              <a:t>Man, R. (2012, </a:t>
            </a:r>
            <a:r>
              <a:rPr lang="es-MX" sz="1400" i="1" err="1">
                <a:latin typeface="Times New Roman"/>
                <a:ea typeface="Calibri"/>
                <a:cs typeface="Times New Roman"/>
              </a:rPr>
              <a:t>October</a:t>
            </a:r>
            <a:r>
              <a:rPr lang="es-MX" sz="1400" i="1">
                <a:latin typeface="Times New Roman"/>
                <a:ea typeface="Calibri"/>
                <a:cs typeface="Times New Roman"/>
              </a:rPr>
              <a:t> 11). </a:t>
            </a:r>
            <a:r>
              <a:rPr lang="es-MX" sz="1400" i="1" err="1">
                <a:latin typeface="Times New Roman"/>
                <a:ea typeface="Calibri"/>
                <a:cs typeface="Times New Roman"/>
              </a:rPr>
              <a:t>Nestle</a:t>
            </a:r>
            <a:r>
              <a:rPr lang="es-MX" sz="1400" i="1">
                <a:latin typeface="Times New Roman"/>
                <a:ea typeface="Calibri"/>
                <a:cs typeface="Times New Roman"/>
              </a:rPr>
              <a:t> drives </a:t>
            </a:r>
            <a:r>
              <a:rPr lang="es-MX" sz="1400" i="1" err="1">
                <a:latin typeface="Times New Roman"/>
                <a:ea typeface="Calibri"/>
                <a:cs typeface="Times New Roman"/>
              </a:rPr>
              <a:t>better</a:t>
            </a:r>
            <a:r>
              <a:rPr lang="es-MX" sz="1400" i="1">
                <a:latin typeface="Times New Roman"/>
                <a:ea typeface="Calibri"/>
                <a:cs typeface="Times New Roman"/>
              </a:rPr>
              <a:t> </a:t>
            </a:r>
            <a:r>
              <a:rPr lang="es-MX" sz="1400" i="1" err="1">
                <a:latin typeface="Times New Roman"/>
                <a:ea typeface="Calibri"/>
                <a:cs typeface="Times New Roman"/>
              </a:rPr>
              <a:t>demand</a:t>
            </a:r>
            <a:r>
              <a:rPr lang="es-MX" sz="1400" i="1">
                <a:latin typeface="Times New Roman"/>
                <a:ea typeface="Calibri"/>
                <a:cs typeface="Times New Roman"/>
              </a:rPr>
              <a:t>. </a:t>
            </a:r>
            <a:r>
              <a:rPr lang="es-MX" sz="1400" i="1" err="1">
                <a:latin typeface="Times New Roman"/>
                <a:ea typeface="Calibri"/>
                <a:cs typeface="Times New Roman"/>
              </a:rPr>
              <a:t>Consumer</a:t>
            </a:r>
            <a:r>
              <a:rPr lang="es-MX" sz="1400" i="1">
                <a:latin typeface="Times New Roman"/>
                <a:ea typeface="Calibri"/>
                <a:cs typeface="Times New Roman"/>
              </a:rPr>
              <a:t> </a:t>
            </a:r>
            <a:r>
              <a:rPr lang="es-MX" sz="1400" i="1" err="1">
                <a:latin typeface="Times New Roman"/>
                <a:ea typeface="Calibri"/>
                <a:cs typeface="Times New Roman"/>
              </a:rPr>
              <a:t>Goods</a:t>
            </a:r>
            <a:r>
              <a:rPr lang="es-MX" sz="1400" i="1">
                <a:latin typeface="Times New Roman"/>
                <a:ea typeface="Calibri"/>
                <a:cs typeface="Times New Roman"/>
              </a:rPr>
              <a:t> </a:t>
            </a:r>
            <a:r>
              <a:rPr lang="es-MX" sz="1400" i="1" err="1">
                <a:latin typeface="Times New Roman"/>
                <a:ea typeface="Calibri"/>
                <a:cs typeface="Times New Roman"/>
              </a:rPr>
              <a:t>Technology</a:t>
            </a:r>
            <a:r>
              <a:rPr lang="es-MX" sz="1400" i="1">
                <a:latin typeface="Times New Roman"/>
                <a:ea typeface="Calibri"/>
                <a:cs typeface="Times New Roman"/>
              </a:rPr>
              <a:t>. </a:t>
            </a:r>
            <a:r>
              <a:rPr lang="es-MX" sz="1400" i="1">
                <a:latin typeface="Times New Roman"/>
                <a:ea typeface="Calibri"/>
                <a:cs typeface="Times New Roman"/>
                <a:hlinkClick r:id="rId3"/>
              </a:rPr>
              <a:t>https://consumergoods.com/nestle-drives-better-demand</a:t>
            </a:r>
            <a:r>
              <a:rPr lang="es-MX" sz="1400">
                <a:latin typeface="Times New Roman"/>
                <a:ea typeface="Calibri"/>
                <a:cs typeface="Times New Roman"/>
              </a:rPr>
              <a:t> </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s-MX" sz="1400" i="1">
                <a:latin typeface="Times New Roman"/>
                <a:ea typeface="Calibri"/>
                <a:cs typeface="Times New Roman"/>
              </a:rPr>
              <a:t>Marketing </a:t>
            </a:r>
            <a:r>
              <a:rPr lang="es-MX" sz="1400" i="1" err="1">
                <a:latin typeface="Times New Roman"/>
                <a:ea typeface="Calibri"/>
                <a:cs typeface="Times New Roman"/>
              </a:rPr>
              <a:t>Explainers</a:t>
            </a:r>
            <a:r>
              <a:rPr lang="es-MX" sz="1400" i="1">
                <a:latin typeface="Times New Roman"/>
                <a:ea typeface="Calibri"/>
                <a:cs typeface="Times New Roman"/>
              </a:rPr>
              <a:t>. (2024, </a:t>
            </a:r>
            <a:r>
              <a:rPr lang="es-MX" sz="1400" i="1" err="1">
                <a:latin typeface="Times New Roman"/>
                <a:ea typeface="Calibri"/>
                <a:cs typeface="Times New Roman"/>
              </a:rPr>
              <a:t>November</a:t>
            </a:r>
            <a:r>
              <a:rPr lang="es-MX" sz="1400" i="1">
                <a:latin typeface="Times New Roman"/>
                <a:ea typeface="Calibri"/>
                <a:cs typeface="Times New Roman"/>
              </a:rPr>
              <a:t> 18). </a:t>
            </a:r>
            <a:r>
              <a:rPr lang="es-MX" sz="1400" i="1" err="1">
                <a:latin typeface="Times New Roman"/>
                <a:ea typeface="Calibri"/>
                <a:cs typeface="Times New Roman"/>
              </a:rPr>
              <a:t>Nestle’s</a:t>
            </a:r>
            <a:r>
              <a:rPr lang="es-MX" sz="1400" i="1">
                <a:latin typeface="Times New Roman"/>
                <a:ea typeface="Calibri"/>
                <a:cs typeface="Times New Roman"/>
              </a:rPr>
              <a:t> Marketing </a:t>
            </a:r>
            <a:r>
              <a:rPr lang="es-MX" sz="1400" i="1" err="1">
                <a:latin typeface="Times New Roman"/>
                <a:ea typeface="Calibri"/>
                <a:cs typeface="Times New Roman"/>
              </a:rPr>
              <a:t>Strategy</a:t>
            </a:r>
            <a:r>
              <a:rPr lang="es-MX" sz="1400" i="1">
                <a:latin typeface="Times New Roman"/>
                <a:ea typeface="Calibri"/>
                <a:cs typeface="Times New Roman"/>
              </a:rPr>
              <a:t> </a:t>
            </a:r>
            <a:r>
              <a:rPr lang="es-MX" sz="1400" i="1" err="1">
                <a:latin typeface="Times New Roman"/>
                <a:ea typeface="Calibri"/>
                <a:cs typeface="Times New Roman"/>
              </a:rPr>
              <a:t>Explained</a:t>
            </a:r>
            <a:r>
              <a:rPr lang="es-MX" sz="1400" i="1">
                <a:latin typeface="Times New Roman"/>
                <a:ea typeface="Calibri"/>
                <a:cs typeface="Times New Roman"/>
              </a:rPr>
              <a:t>. </a:t>
            </a:r>
            <a:r>
              <a:rPr lang="es-MX" sz="1400" i="1">
                <a:latin typeface="Times New Roman"/>
                <a:ea typeface="Calibri"/>
                <a:cs typeface="Times New Roman"/>
                <a:hlinkClick r:id="rId4"/>
              </a:rPr>
              <a:t>https://www.marketingexplainers.com/nestles-marketing-strategy-explained/</a:t>
            </a:r>
            <a:r>
              <a:rPr lang="es-MX" sz="1400">
                <a:latin typeface="Times New Roman"/>
                <a:ea typeface="Calibri"/>
                <a:cs typeface="Times New Roman"/>
              </a:rPr>
              <a:t> </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n-US" sz="1400">
                <a:latin typeface="Times New Roman"/>
                <a:ea typeface="Calibri"/>
                <a:cs typeface="Times New Roman"/>
              </a:rPr>
              <a:t>McKinsey &amp; Company. (2023). The State of Supply Chain 2023: Agility and Innovation. Retrieved from </a:t>
            </a:r>
            <a:r>
              <a:rPr lang="en-US" sz="1400">
                <a:latin typeface="Times New Roman"/>
                <a:ea typeface="Calibri"/>
                <a:cs typeface="Times New Roman"/>
                <a:hlinkClick r:id="rId5"/>
              </a:rPr>
              <a:t>https://mckinsey.com</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s-MX" sz="1400" i="1">
                <a:latin typeface="Times New Roman"/>
                <a:ea typeface="Calibri"/>
                <a:cs typeface="Times New Roman"/>
              </a:rPr>
              <a:t>Nestlé Global Marketing </a:t>
            </a:r>
            <a:r>
              <a:rPr lang="es-MX" sz="1400" i="1" err="1">
                <a:latin typeface="Times New Roman"/>
                <a:ea typeface="Calibri"/>
                <a:cs typeface="Times New Roman"/>
              </a:rPr>
              <a:t>Strategy</a:t>
            </a:r>
            <a:r>
              <a:rPr lang="es-MX" sz="1400" i="1">
                <a:latin typeface="Times New Roman"/>
                <a:ea typeface="Calibri"/>
                <a:cs typeface="Times New Roman"/>
              </a:rPr>
              <a:t>: Key </a:t>
            </a:r>
            <a:r>
              <a:rPr lang="es-MX" sz="1400" i="1" err="1">
                <a:latin typeface="Times New Roman"/>
                <a:ea typeface="Calibri"/>
                <a:cs typeface="Times New Roman"/>
              </a:rPr>
              <a:t>Approaches</a:t>
            </a:r>
            <a:r>
              <a:rPr lang="es-MX" sz="1400" i="1">
                <a:latin typeface="Times New Roman"/>
                <a:ea typeface="Calibri"/>
                <a:cs typeface="Times New Roman"/>
              </a:rPr>
              <a:t> </a:t>
            </a:r>
            <a:r>
              <a:rPr lang="es-MX" sz="1400" i="1" err="1">
                <a:latin typeface="Times New Roman"/>
                <a:ea typeface="Calibri"/>
                <a:cs typeface="Times New Roman"/>
              </a:rPr>
              <a:t>for</a:t>
            </a:r>
            <a:r>
              <a:rPr lang="es-MX" sz="1400" i="1">
                <a:latin typeface="Times New Roman"/>
                <a:ea typeface="Calibri"/>
                <a:cs typeface="Times New Roman"/>
              </a:rPr>
              <a:t> </a:t>
            </a:r>
            <a:r>
              <a:rPr lang="es-MX" sz="1400" i="1" err="1">
                <a:latin typeface="Times New Roman"/>
                <a:ea typeface="Calibri"/>
                <a:cs typeface="Times New Roman"/>
              </a:rPr>
              <a:t>Success</a:t>
            </a:r>
            <a:r>
              <a:rPr lang="es-MX" sz="1400" i="1">
                <a:latin typeface="Times New Roman"/>
                <a:ea typeface="Calibri"/>
                <a:cs typeface="Times New Roman"/>
              </a:rPr>
              <a:t> in a Competitive </a:t>
            </a:r>
            <a:r>
              <a:rPr lang="es-MX" sz="1400" i="1" err="1">
                <a:latin typeface="Times New Roman"/>
                <a:ea typeface="Calibri"/>
                <a:cs typeface="Times New Roman"/>
              </a:rPr>
              <a:t>Market</a:t>
            </a:r>
            <a:r>
              <a:rPr lang="es-MX" sz="1400" i="1">
                <a:latin typeface="Times New Roman"/>
                <a:ea typeface="Calibri"/>
                <a:cs typeface="Times New Roman"/>
              </a:rPr>
              <a:t> – Latterly.org. (</a:t>
            </a:r>
            <a:r>
              <a:rPr lang="es-MX" sz="1400" i="1" err="1">
                <a:latin typeface="Times New Roman"/>
                <a:ea typeface="Calibri"/>
                <a:cs typeface="Times New Roman"/>
              </a:rPr>
              <a:t>n.d</a:t>
            </a:r>
            <a:r>
              <a:rPr lang="es-MX" sz="1400" i="1">
                <a:latin typeface="Times New Roman"/>
                <a:ea typeface="Calibri"/>
                <a:cs typeface="Times New Roman"/>
              </a:rPr>
              <a:t>.). </a:t>
            </a:r>
            <a:r>
              <a:rPr lang="es-MX" sz="1400" i="1">
                <a:latin typeface="Times New Roman"/>
                <a:ea typeface="Calibri"/>
                <a:cs typeface="Times New Roman"/>
                <a:hlinkClick r:id="rId6"/>
              </a:rPr>
              <a:t>https://www.latterly.org/nestle-global-marketing-strategy/</a:t>
            </a:r>
            <a:r>
              <a:rPr lang="es-MX" sz="1400">
                <a:latin typeface="Times New Roman"/>
                <a:ea typeface="Calibri"/>
                <a:cs typeface="Times New Roman"/>
              </a:rPr>
              <a:t> </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n-US" sz="1400" i="1">
                <a:latin typeface="Times New Roman"/>
                <a:ea typeface="Calibri"/>
                <a:cs typeface="Times New Roman"/>
              </a:rPr>
              <a:t>Our history</a:t>
            </a:r>
            <a:r>
              <a:rPr lang="en-US" sz="1400">
                <a:latin typeface="Times New Roman"/>
                <a:ea typeface="Calibri"/>
                <a:cs typeface="Times New Roman"/>
              </a:rPr>
              <a:t>. (2022). Nestlé Global. </a:t>
            </a:r>
            <a:r>
              <a:rPr lang="en-US" sz="1400">
                <a:latin typeface="Times New Roman"/>
                <a:ea typeface="Calibri"/>
                <a:cs typeface="Times New Roman"/>
                <a:hlinkClick r:id="rId7"/>
              </a:rPr>
              <a:t>https://www.nestle.com/about/history</a:t>
            </a:r>
            <a:r>
              <a:rPr lang="en-US" sz="1400">
                <a:latin typeface="Times New Roman"/>
                <a:ea typeface="Calibri"/>
                <a:cs typeface="Times New Roman"/>
              </a:rPr>
              <a:t> </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s-MX" sz="1400" i="1">
                <a:latin typeface="Times New Roman"/>
                <a:ea typeface="Calibri"/>
                <a:cs typeface="Times New Roman"/>
              </a:rPr>
              <a:t>Pereira, D. (2024, August 29). Nestlé Marketing </a:t>
            </a:r>
            <a:r>
              <a:rPr lang="es-MX" sz="1400" i="1" err="1">
                <a:latin typeface="Times New Roman"/>
                <a:ea typeface="Calibri"/>
                <a:cs typeface="Times New Roman"/>
              </a:rPr>
              <a:t>Strategy</a:t>
            </a:r>
            <a:r>
              <a:rPr lang="es-MX" sz="1400" i="1">
                <a:latin typeface="Times New Roman"/>
                <a:ea typeface="Calibri"/>
                <a:cs typeface="Times New Roman"/>
              </a:rPr>
              <a:t> (2024). Business </a:t>
            </a:r>
            <a:r>
              <a:rPr lang="es-MX" sz="1400" i="1" err="1">
                <a:latin typeface="Times New Roman"/>
                <a:ea typeface="Calibri"/>
                <a:cs typeface="Times New Roman"/>
              </a:rPr>
              <a:t>Model</a:t>
            </a:r>
            <a:r>
              <a:rPr lang="es-MX" sz="1400" i="1">
                <a:latin typeface="Times New Roman"/>
                <a:ea typeface="Calibri"/>
                <a:cs typeface="Times New Roman"/>
              </a:rPr>
              <a:t> </a:t>
            </a:r>
            <a:r>
              <a:rPr lang="es-MX" sz="1400" i="1" err="1">
                <a:latin typeface="Times New Roman"/>
                <a:ea typeface="Calibri"/>
                <a:cs typeface="Times New Roman"/>
              </a:rPr>
              <a:t>Analyst</a:t>
            </a:r>
            <a:r>
              <a:rPr lang="es-MX" sz="1400" i="1">
                <a:latin typeface="Times New Roman"/>
                <a:ea typeface="Calibri"/>
                <a:cs typeface="Times New Roman"/>
              </a:rPr>
              <a:t>. </a:t>
            </a:r>
            <a:r>
              <a:rPr lang="es-MX" sz="1400" i="1">
                <a:latin typeface="Times New Roman"/>
                <a:ea typeface="Calibri"/>
                <a:cs typeface="Times New Roman"/>
                <a:hlinkClick r:id="rId8"/>
              </a:rPr>
              <a:t>https://businessmodelanalyst.com/nestle-marketing-strategy/</a:t>
            </a:r>
            <a:r>
              <a:rPr lang="es-MX" sz="1400">
                <a:latin typeface="Times New Roman"/>
                <a:ea typeface="Calibri"/>
                <a:cs typeface="Times New Roman"/>
              </a:rPr>
              <a:t> </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n-US" sz="1400" i="1">
                <a:latin typeface="Times New Roman"/>
                <a:ea typeface="Calibri"/>
                <a:cs typeface="Times New Roman"/>
              </a:rPr>
              <a:t>Perry, N. (2024, February 7). The Key to Inventory </a:t>
            </a:r>
            <a:r>
              <a:rPr lang="en-US" sz="1400" i="1" err="1">
                <a:latin typeface="Times New Roman"/>
                <a:ea typeface="Calibri"/>
                <a:cs typeface="Times New Roman"/>
              </a:rPr>
              <a:t>Optimisation</a:t>
            </a:r>
            <a:r>
              <a:rPr lang="en-US" sz="1400" i="1">
                <a:latin typeface="Times New Roman"/>
                <a:ea typeface="Calibri"/>
                <a:cs typeface="Times New Roman"/>
              </a:rPr>
              <a:t> at Nestle. Procurement. </a:t>
            </a:r>
            <a:r>
              <a:rPr lang="en-US" sz="1400" i="1">
                <a:latin typeface="Times New Roman"/>
                <a:ea typeface="Calibri"/>
                <a:cs typeface="Times New Roman"/>
                <a:hlinkClick r:id="rId9"/>
              </a:rPr>
              <a:t>https://procurementmag.com/articles/the-key-to-inventory-optimisation-at-nestle</a:t>
            </a:r>
            <a:r>
              <a:rPr lang="en-US" sz="1400">
                <a:latin typeface="Times New Roman"/>
                <a:ea typeface="Calibri"/>
                <a:cs typeface="Times New Roman"/>
              </a:rPr>
              <a:t> </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s-MX" sz="1400" i="1">
                <a:latin typeface="Times New Roman"/>
                <a:ea typeface="Calibri"/>
                <a:cs typeface="Times New Roman"/>
              </a:rPr>
              <a:t>Pierce, F. (2020, May 17). </a:t>
            </a:r>
            <a:r>
              <a:rPr lang="es-MX" sz="1400" i="1" err="1">
                <a:latin typeface="Times New Roman"/>
                <a:ea typeface="Calibri"/>
                <a:cs typeface="Times New Roman"/>
              </a:rPr>
              <a:t>How</a:t>
            </a:r>
            <a:r>
              <a:rPr lang="es-MX" sz="1400" i="1">
                <a:latin typeface="Times New Roman"/>
                <a:ea typeface="Calibri"/>
                <a:cs typeface="Times New Roman"/>
              </a:rPr>
              <a:t> </a:t>
            </a:r>
            <a:r>
              <a:rPr lang="es-MX" sz="1400" i="1" err="1">
                <a:latin typeface="Times New Roman"/>
                <a:ea typeface="Calibri"/>
                <a:cs typeface="Times New Roman"/>
              </a:rPr>
              <a:t>Demand-Driven</a:t>
            </a:r>
            <a:r>
              <a:rPr lang="es-MX" sz="1400" i="1">
                <a:latin typeface="Times New Roman"/>
                <a:ea typeface="Calibri"/>
                <a:cs typeface="Times New Roman"/>
              </a:rPr>
              <a:t> </a:t>
            </a:r>
            <a:r>
              <a:rPr lang="es-MX" sz="1400" i="1" err="1">
                <a:latin typeface="Times New Roman"/>
                <a:ea typeface="Calibri"/>
                <a:cs typeface="Times New Roman"/>
              </a:rPr>
              <a:t>forecasting</a:t>
            </a:r>
            <a:r>
              <a:rPr lang="es-MX" sz="1400" i="1">
                <a:latin typeface="Times New Roman"/>
                <a:ea typeface="Calibri"/>
                <a:cs typeface="Times New Roman"/>
              </a:rPr>
              <a:t> </a:t>
            </a:r>
            <a:r>
              <a:rPr lang="es-MX" sz="1400" i="1" err="1">
                <a:latin typeface="Times New Roman"/>
                <a:ea typeface="Calibri"/>
                <a:cs typeface="Times New Roman"/>
              </a:rPr>
              <a:t>paid</a:t>
            </a:r>
            <a:r>
              <a:rPr lang="es-MX" sz="1400" i="1">
                <a:latin typeface="Times New Roman"/>
                <a:ea typeface="Calibri"/>
                <a:cs typeface="Times New Roman"/>
              </a:rPr>
              <a:t> off </a:t>
            </a:r>
            <a:r>
              <a:rPr lang="es-MX" sz="1400" i="1" err="1">
                <a:latin typeface="Times New Roman"/>
                <a:ea typeface="Calibri"/>
                <a:cs typeface="Times New Roman"/>
              </a:rPr>
              <a:t>for</a:t>
            </a:r>
            <a:r>
              <a:rPr lang="es-MX" sz="1400" i="1">
                <a:latin typeface="Times New Roman"/>
                <a:ea typeface="Calibri"/>
                <a:cs typeface="Times New Roman"/>
              </a:rPr>
              <a:t> </a:t>
            </a:r>
            <a:r>
              <a:rPr lang="es-MX" sz="1400" i="1" err="1">
                <a:latin typeface="Times New Roman"/>
                <a:ea typeface="Calibri"/>
                <a:cs typeface="Times New Roman"/>
              </a:rPr>
              <a:t>Nestle</a:t>
            </a:r>
            <a:r>
              <a:rPr lang="es-MX" sz="1400" i="1">
                <a:latin typeface="Times New Roman"/>
                <a:ea typeface="Calibri"/>
                <a:cs typeface="Times New Roman"/>
              </a:rPr>
              <a:t>. supplychaindigital.com. </a:t>
            </a:r>
            <a:r>
              <a:rPr lang="es-MX" sz="1400" i="1">
                <a:latin typeface="Times New Roman"/>
                <a:ea typeface="Calibri"/>
                <a:cs typeface="Times New Roman"/>
                <a:hlinkClick r:id="rId10"/>
              </a:rPr>
              <a:t>https://supplychaindigital.com/logistics/how-demand-driven-forecasting-paid-nestle</a:t>
            </a:r>
            <a:r>
              <a:rPr lang="es-MX" sz="1400">
                <a:latin typeface="Times New Roman"/>
                <a:ea typeface="Calibri"/>
                <a:cs typeface="Times New Roman"/>
              </a:rPr>
              <a:t> </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n-US" sz="1400" i="1" err="1">
                <a:latin typeface="Times New Roman"/>
                <a:ea typeface="Calibri"/>
                <a:cs typeface="Times New Roman"/>
              </a:rPr>
              <a:t>PitchBook</a:t>
            </a:r>
            <a:r>
              <a:rPr lang="en-US" sz="1400">
                <a:latin typeface="Times New Roman"/>
                <a:ea typeface="Calibri"/>
                <a:cs typeface="Times New Roman"/>
              </a:rPr>
              <a:t>. (2024). Pitchbook.com. </a:t>
            </a:r>
            <a:r>
              <a:rPr lang="en-US" sz="1400">
                <a:latin typeface="Times New Roman"/>
                <a:ea typeface="Calibri"/>
                <a:cs typeface="Times New Roman"/>
                <a:hlinkClick r:id="rId11"/>
              </a:rPr>
              <a:t>https://my.pitchbook.com/profile/11591-65/company/profile</a:t>
            </a:r>
            <a:r>
              <a:rPr lang="en-US" sz="1400">
                <a:latin typeface="Times New Roman"/>
                <a:ea typeface="Calibri"/>
                <a:cs typeface="Times New Roman"/>
              </a:rPr>
              <a:t> </a:t>
            </a:r>
            <a:endParaRPr lang="es-MX" sz="1400">
              <a:latin typeface="Times New Roman"/>
              <a:cs typeface="Times New Roman"/>
            </a:endParaRPr>
          </a:p>
          <a:p>
            <a:endParaRPr lang="es-MX" sz="1400">
              <a:latin typeface="Times New Roman"/>
              <a:ea typeface="Calibri"/>
              <a:cs typeface="Times New Roman"/>
            </a:endParaRPr>
          </a:p>
        </p:txBody>
      </p:sp>
    </p:spTree>
    <p:extLst>
      <p:ext uri="{BB962C8B-B14F-4D97-AF65-F5344CB8AC3E}">
        <p14:creationId xmlns:p14="http://schemas.microsoft.com/office/powerpoint/2010/main" val="31960922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57019A7-901E-3E09-B89B-A0C6102FC39D}"/>
              </a:ext>
            </a:extLst>
          </p:cNvPr>
          <p:cNvSpPr/>
          <p:nvPr/>
        </p:nvSpPr>
        <p:spPr>
          <a:xfrm>
            <a:off x="10402784" y="6329759"/>
            <a:ext cx="1682338" cy="4572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3">
            <a:extLst>
              <a:ext uri="{FF2B5EF4-FFF2-40B4-BE49-F238E27FC236}">
                <a16:creationId xmlns:a16="http://schemas.microsoft.com/office/drawing/2014/main" id="{292CE30E-11FD-E745-4D5E-594E5B881DA3}"/>
              </a:ext>
            </a:extLst>
          </p:cNvPr>
          <p:cNvSpPr/>
          <p:nvPr/>
        </p:nvSpPr>
        <p:spPr>
          <a:xfrm>
            <a:off x="530187" y="1048545"/>
            <a:ext cx="11273886" cy="5281213"/>
          </a:xfrm>
          <a:prstGeom prst="rect">
            <a:avLst/>
          </a:prstGeom>
          <a:noFill/>
          <a:ln/>
        </p:spPr>
        <p:txBody>
          <a:bodyPr wrap="square" lIns="0" tIns="0" rIns="0" bIns="0" rtlCol="0" anchor="t"/>
          <a:lstStyle/>
          <a:p>
            <a:pPr>
              <a:lnSpc>
                <a:spcPts val="2042"/>
              </a:lnSpc>
            </a:pPr>
            <a:endParaRPr lang="en-US" sz="1292"/>
          </a:p>
          <a:p>
            <a:pPr>
              <a:lnSpc>
                <a:spcPts val="2042"/>
              </a:lnSpc>
            </a:pPr>
            <a:endParaRPr lang="en-US" sz="1292"/>
          </a:p>
          <a:p>
            <a:pPr>
              <a:lnSpc>
                <a:spcPts val="2042"/>
              </a:lnSpc>
            </a:pPr>
            <a:endParaRPr lang="en-US" sz="1292"/>
          </a:p>
          <a:p>
            <a:pPr>
              <a:lnSpc>
                <a:spcPts val="2042"/>
              </a:lnSpc>
            </a:pPr>
            <a:endParaRPr lang="en-US" sz="1292"/>
          </a:p>
        </p:txBody>
      </p:sp>
      <p:sp>
        <p:nvSpPr>
          <p:cNvPr id="5" name="TextBox 4">
            <a:extLst>
              <a:ext uri="{FF2B5EF4-FFF2-40B4-BE49-F238E27FC236}">
                <a16:creationId xmlns:a16="http://schemas.microsoft.com/office/drawing/2014/main" id="{36E9C335-08DF-3867-7F22-E021D2D13453}"/>
              </a:ext>
            </a:extLst>
          </p:cNvPr>
          <p:cNvSpPr txBox="1"/>
          <p:nvPr/>
        </p:nvSpPr>
        <p:spPr>
          <a:xfrm>
            <a:off x="563010" y="611069"/>
            <a:ext cx="10839664" cy="48320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s-MX" sz="1400" i="1" err="1">
                <a:latin typeface="Times New Roman"/>
                <a:ea typeface="Calibri"/>
                <a:cs typeface="Times New Roman"/>
              </a:rPr>
              <a:t>Shastri</a:t>
            </a:r>
            <a:r>
              <a:rPr lang="es-MX" sz="1400" i="1">
                <a:latin typeface="Times New Roman"/>
                <a:ea typeface="Calibri"/>
                <a:cs typeface="Times New Roman"/>
              </a:rPr>
              <a:t>, A. (</a:t>
            </a:r>
            <a:r>
              <a:rPr lang="es-MX" sz="1400" i="1" err="1">
                <a:latin typeface="Times New Roman"/>
                <a:ea typeface="Calibri"/>
                <a:cs typeface="Times New Roman"/>
              </a:rPr>
              <a:t>n.d</a:t>
            </a:r>
            <a:r>
              <a:rPr lang="es-MX" sz="1400" i="1">
                <a:latin typeface="Times New Roman"/>
                <a:ea typeface="Calibri"/>
                <a:cs typeface="Times New Roman"/>
              </a:rPr>
              <a:t>.). </a:t>
            </a:r>
            <a:r>
              <a:rPr lang="es-MX" sz="1400" i="1" err="1">
                <a:latin typeface="Times New Roman"/>
                <a:ea typeface="Calibri"/>
                <a:cs typeface="Times New Roman"/>
              </a:rPr>
              <a:t>Nestle</a:t>
            </a:r>
            <a:r>
              <a:rPr lang="es-MX" sz="1400" i="1">
                <a:latin typeface="Times New Roman"/>
                <a:ea typeface="Calibri"/>
                <a:cs typeface="Times New Roman"/>
              </a:rPr>
              <a:t> Digital Marketing &amp; Social Media </a:t>
            </a:r>
            <a:r>
              <a:rPr lang="es-MX" sz="1400" i="1" err="1">
                <a:latin typeface="Times New Roman"/>
                <a:ea typeface="Calibri"/>
                <a:cs typeface="Times New Roman"/>
              </a:rPr>
              <a:t>Strategy</a:t>
            </a:r>
            <a:r>
              <a:rPr lang="es-MX" sz="1400" i="1">
                <a:latin typeface="Times New Roman"/>
                <a:ea typeface="Calibri"/>
                <a:cs typeface="Times New Roman"/>
              </a:rPr>
              <a:t>: Case </a:t>
            </a:r>
            <a:r>
              <a:rPr lang="es-MX" sz="1400" i="1" err="1">
                <a:latin typeface="Times New Roman"/>
                <a:ea typeface="Calibri"/>
                <a:cs typeface="Times New Roman"/>
              </a:rPr>
              <a:t>study</a:t>
            </a:r>
            <a:r>
              <a:rPr lang="es-MX" sz="1400" i="1">
                <a:latin typeface="Times New Roman"/>
                <a:ea typeface="Calibri"/>
                <a:cs typeface="Times New Roman"/>
              </a:rPr>
              <a:t>. IIDE. </a:t>
            </a:r>
            <a:r>
              <a:rPr lang="es-MX" sz="1400" i="1">
                <a:latin typeface="Times New Roman"/>
                <a:ea typeface="Calibri"/>
                <a:cs typeface="Times New Roman"/>
                <a:hlinkClick r:id="rId2"/>
              </a:rPr>
              <a:t>https://iide.co/case-studies/nestle-marketing-strategy/</a:t>
            </a:r>
            <a:r>
              <a:rPr lang="es-MX" sz="1400">
                <a:latin typeface="Times New Roman"/>
                <a:ea typeface="Calibri"/>
                <a:cs typeface="Times New Roman"/>
              </a:rPr>
              <a:t> </a:t>
            </a:r>
            <a:endParaRPr lang="en-US" sz="1400">
              <a:latin typeface="Times New Roman"/>
              <a:cs typeface="Times New Roman"/>
            </a:endParaRPr>
          </a:p>
          <a:p>
            <a:endParaRPr lang="es-MX" sz="1400">
              <a:latin typeface="Times New Roman"/>
              <a:cs typeface="Times New Roman"/>
            </a:endParaRPr>
          </a:p>
          <a:p>
            <a:pPr marL="285750" indent="-285750">
              <a:buFont typeface="Arial"/>
              <a:buChar char="•"/>
            </a:pPr>
            <a:r>
              <a:rPr lang="es-MX" sz="1400" i="1">
                <a:latin typeface="Times New Roman"/>
                <a:ea typeface="Calibri"/>
                <a:cs typeface="Times New Roman"/>
              </a:rPr>
              <a:t>Sheridan, N. (</a:t>
            </a:r>
            <a:r>
              <a:rPr lang="es-MX" sz="1400" i="1" err="1">
                <a:latin typeface="Times New Roman"/>
                <a:ea typeface="Calibri"/>
                <a:cs typeface="Times New Roman"/>
              </a:rPr>
              <a:t>n.d</a:t>
            </a:r>
            <a:r>
              <a:rPr lang="es-MX" sz="1400" i="1">
                <a:latin typeface="Times New Roman"/>
                <a:ea typeface="Calibri"/>
                <a:cs typeface="Times New Roman"/>
              </a:rPr>
              <a:t>.). Nestlé Global Marketing </a:t>
            </a:r>
            <a:r>
              <a:rPr lang="es-MX" sz="1400" i="1" err="1">
                <a:latin typeface="Times New Roman"/>
                <a:ea typeface="Calibri"/>
                <a:cs typeface="Times New Roman"/>
              </a:rPr>
              <a:t>Strategy</a:t>
            </a:r>
            <a:r>
              <a:rPr lang="es-MX" sz="1400" i="1">
                <a:latin typeface="Times New Roman"/>
                <a:ea typeface="Calibri"/>
                <a:cs typeface="Times New Roman"/>
              </a:rPr>
              <a:t>: Key </a:t>
            </a:r>
            <a:r>
              <a:rPr lang="es-MX" sz="1400" i="1" err="1">
                <a:latin typeface="Times New Roman"/>
                <a:ea typeface="Calibri"/>
                <a:cs typeface="Times New Roman"/>
              </a:rPr>
              <a:t>Approaches</a:t>
            </a:r>
            <a:r>
              <a:rPr lang="es-MX" sz="1400" i="1">
                <a:latin typeface="Times New Roman"/>
                <a:ea typeface="Calibri"/>
                <a:cs typeface="Times New Roman"/>
              </a:rPr>
              <a:t> </a:t>
            </a:r>
            <a:r>
              <a:rPr lang="es-MX" sz="1400" i="1" err="1">
                <a:latin typeface="Times New Roman"/>
                <a:ea typeface="Calibri"/>
                <a:cs typeface="Times New Roman"/>
              </a:rPr>
              <a:t>for</a:t>
            </a:r>
            <a:r>
              <a:rPr lang="es-MX" sz="1400" i="1">
                <a:latin typeface="Times New Roman"/>
                <a:ea typeface="Calibri"/>
                <a:cs typeface="Times New Roman"/>
              </a:rPr>
              <a:t> </a:t>
            </a:r>
            <a:r>
              <a:rPr lang="es-MX" sz="1400" i="1" err="1">
                <a:latin typeface="Times New Roman"/>
                <a:ea typeface="Calibri"/>
                <a:cs typeface="Times New Roman"/>
              </a:rPr>
              <a:t>Success</a:t>
            </a:r>
            <a:r>
              <a:rPr lang="es-MX" sz="1400" i="1">
                <a:latin typeface="Times New Roman"/>
                <a:ea typeface="Calibri"/>
                <a:cs typeface="Times New Roman"/>
              </a:rPr>
              <a:t> in a Competitive </a:t>
            </a:r>
            <a:r>
              <a:rPr lang="es-MX" sz="1400" i="1" err="1">
                <a:latin typeface="Times New Roman"/>
                <a:ea typeface="Calibri"/>
                <a:cs typeface="Times New Roman"/>
              </a:rPr>
              <a:t>Market</a:t>
            </a:r>
            <a:r>
              <a:rPr lang="es-MX" sz="1400" i="1">
                <a:latin typeface="Times New Roman"/>
                <a:ea typeface="Calibri"/>
                <a:cs typeface="Times New Roman"/>
              </a:rPr>
              <a:t>. latterly.org. </a:t>
            </a:r>
            <a:r>
              <a:rPr lang="es-MX" sz="1400" i="1">
                <a:latin typeface="Times New Roman"/>
                <a:ea typeface="Calibri"/>
                <a:cs typeface="Times New Roman"/>
                <a:hlinkClick r:id="rId3"/>
              </a:rPr>
              <a:t>https://www.latterly.org/nestle-global-marketing-strategy/</a:t>
            </a:r>
            <a:r>
              <a:rPr lang="es-MX" sz="1400">
                <a:latin typeface="Times New Roman"/>
                <a:ea typeface="Calibri"/>
                <a:cs typeface="Times New Roman"/>
              </a:rPr>
              <a:t> </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n-US" sz="1400" i="1">
                <a:latin typeface="Times New Roman"/>
                <a:ea typeface="Calibri"/>
                <a:cs typeface="Times New Roman"/>
              </a:rPr>
              <a:t>Strategy Study: How Nestlé Became The World’s Largest Food Company</a:t>
            </a:r>
            <a:r>
              <a:rPr lang="en-US" sz="1400">
                <a:latin typeface="Times New Roman"/>
                <a:ea typeface="Calibri"/>
                <a:cs typeface="Times New Roman"/>
              </a:rPr>
              <a:t>. (2023, February 9). </a:t>
            </a:r>
            <a:r>
              <a:rPr lang="en-US" sz="1400">
                <a:latin typeface="Times New Roman"/>
                <a:ea typeface="Calibri"/>
                <a:cs typeface="Times New Roman"/>
                <a:hlinkClick r:id="rId4"/>
              </a:rPr>
              <a:t>https://www.cascade.app/studies/nestle-strategy-study</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n-US" sz="1400">
                <a:latin typeface="Times New Roman"/>
                <a:ea typeface="Calibri"/>
                <a:cs typeface="Times New Roman"/>
              </a:rPr>
              <a:t>Sustainability Accounting Standards Board (SASB). (2023). Sustainability Standards for Food and Beverage Industry. Retrieved from </a:t>
            </a:r>
            <a:r>
              <a:rPr lang="en-US" sz="1400">
                <a:latin typeface="Times New Roman"/>
                <a:ea typeface="Calibri"/>
                <a:cs typeface="Times New Roman"/>
                <a:hlinkClick r:id="rId5"/>
              </a:rPr>
              <a:t>https://sasb.org</a:t>
            </a:r>
            <a:r>
              <a:rPr lang="en-US" sz="1400">
                <a:latin typeface="Times New Roman"/>
                <a:ea typeface="Calibri"/>
                <a:cs typeface="Times New Roman"/>
              </a:rPr>
              <a:t> </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s-MX" sz="1400" i="1">
                <a:latin typeface="Times New Roman"/>
                <a:ea typeface="Calibri"/>
                <a:cs typeface="Times New Roman"/>
              </a:rPr>
              <a:t>TheBigMarketing.com. (2024, May 23). </a:t>
            </a:r>
            <a:r>
              <a:rPr lang="es-MX" sz="1400" i="1" err="1">
                <a:latin typeface="Times New Roman"/>
                <a:ea typeface="Calibri"/>
                <a:cs typeface="Times New Roman"/>
              </a:rPr>
              <a:t>Nestle</a:t>
            </a:r>
            <a:r>
              <a:rPr lang="es-MX" sz="1400" i="1">
                <a:latin typeface="Times New Roman"/>
                <a:ea typeface="Calibri"/>
                <a:cs typeface="Times New Roman"/>
              </a:rPr>
              <a:t> Marketing </a:t>
            </a:r>
            <a:r>
              <a:rPr lang="es-MX" sz="1400" i="1" err="1">
                <a:latin typeface="Times New Roman"/>
                <a:ea typeface="Calibri"/>
                <a:cs typeface="Times New Roman"/>
              </a:rPr>
              <a:t>Strategy</a:t>
            </a:r>
            <a:r>
              <a:rPr lang="es-MX" sz="1400" i="1">
                <a:latin typeface="Times New Roman"/>
                <a:ea typeface="Calibri"/>
                <a:cs typeface="Times New Roman"/>
              </a:rPr>
              <a:t> 2024: A case </a:t>
            </a:r>
            <a:r>
              <a:rPr lang="es-MX" sz="1400" i="1" err="1">
                <a:latin typeface="Times New Roman"/>
                <a:ea typeface="Calibri"/>
                <a:cs typeface="Times New Roman"/>
              </a:rPr>
              <a:t>Study</a:t>
            </a:r>
            <a:r>
              <a:rPr lang="es-MX" sz="1400" i="1">
                <a:latin typeface="Times New Roman"/>
                <a:ea typeface="Calibri"/>
                <a:cs typeface="Times New Roman"/>
              </a:rPr>
              <a:t> - TheBigMarketing.com. TheBigMarketing.com - Marketing </a:t>
            </a:r>
            <a:r>
              <a:rPr lang="es-MX" sz="1400" i="1" err="1">
                <a:latin typeface="Times New Roman"/>
                <a:ea typeface="Calibri"/>
                <a:cs typeface="Times New Roman"/>
              </a:rPr>
              <a:t>Insights</a:t>
            </a:r>
            <a:r>
              <a:rPr lang="es-MX" sz="1400" i="1">
                <a:latin typeface="Times New Roman"/>
                <a:ea typeface="Calibri"/>
                <a:cs typeface="Times New Roman"/>
              </a:rPr>
              <a:t> </a:t>
            </a:r>
            <a:r>
              <a:rPr lang="es-MX" sz="1400" i="1" err="1">
                <a:latin typeface="Times New Roman"/>
                <a:ea typeface="Calibri"/>
                <a:cs typeface="Times New Roman"/>
              </a:rPr>
              <a:t>to</a:t>
            </a:r>
            <a:r>
              <a:rPr lang="es-MX" sz="1400" i="1">
                <a:latin typeface="Times New Roman"/>
                <a:ea typeface="Calibri"/>
                <a:cs typeface="Times New Roman"/>
              </a:rPr>
              <a:t> </a:t>
            </a:r>
            <a:r>
              <a:rPr lang="es-MX" sz="1400" i="1" err="1">
                <a:latin typeface="Times New Roman"/>
                <a:ea typeface="Calibri"/>
                <a:cs typeface="Times New Roman"/>
              </a:rPr>
              <a:t>Keep</a:t>
            </a:r>
            <a:r>
              <a:rPr lang="es-MX" sz="1400" i="1">
                <a:latin typeface="Times New Roman"/>
                <a:ea typeface="Calibri"/>
                <a:cs typeface="Times New Roman"/>
              </a:rPr>
              <a:t> </a:t>
            </a:r>
            <a:r>
              <a:rPr lang="es-MX" sz="1400" i="1" err="1">
                <a:latin typeface="Times New Roman"/>
                <a:ea typeface="Calibri"/>
                <a:cs typeface="Times New Roman"/>
              </a:rPr>
              <a:t>You</a:t>
            </a:r>
            <a:r>
              <a:rPr lang="es-MX" sz="1400" i="1">
                <a:latin typeface="Times New Roman"/>
                <a:ea typeface="Calibri"/>
                <a:cs typeface="Times New Roman"/>
              </a:rPr>
              <a:t> </a:t>
            </a:r>
            <a:r>
              <a:rPr lang="es-MX" sz="1400" i="1" err="1">
                <a:latin typeface="Times New Roman"/>
                <a:ea typeface="Calibri"/>
                <a:cs typeface="Times New Roman"/>
              </a:rPr>
              <a:t>Ahead</a:t>
            </a:r>
            <a:r>
              <a:rPr lang="es-MX" sz="1400" i="1">
                <a:latin typeface="Times New Roman"/>
                <a:ea typeface="Calibri"/>
                <a:cs typeface="Times New Roman"/>
              </a:rPr>
              <a:t> </a:t>
            </a:r>
            <a:r>
              <a:rPr lang="es-MX" sz="1400" i="1" err="1">
                <a:latin typeface="Times New Roman"/>
                <a:ea typeface="Calibri"/>
                <a:cs typeface="Times New Roman"/>
              </a:rPr>
              <a:t>of</a:t>
            </a:r>
            <a:r>
              <a:rPr lang="es-MX" sz="1400" i="1">
                <a:latin typeface="Times New Roman"/>
                <a:ea typeface="Calibri"/>
                <a:cs typeface="Times New Roman"/>
              </a:rPr>
              <a:t> </a:t>
            </a:r>
            <a:r>
              <a:rPr lang="es-MX" sz="1400" i="1" err="1">
                <a:latin typeface="Times New Roman"/>
                <a:ea typeface="Calibri"/>
                <a:cs typeface="Times New Roman"/>
              </a:rPr>
              <a:t>the</a:t>
            </a:r>
            <a:r>
              <a:rPr lang="es-MX" sz="1400" i="1">
                <a:latin typeface="Times New Roman"/>
                <a:ea typeface="Calibri"/>
                <a:cs typeface="Times New Roman"/>
              </a:rPr>
              <a:t> Curve. </a:t>
            </a:r>
            <a:r>
              <a:rPr lang="es-MX" sz="1400" i="1">
                <a:latin typeface="Times New Roman"/>
                <a:ea typeface="Calibri"/>
                <a:cs typeface="Times New Roman"/>
                <a:hlinkClick r:id="rId6"/>
              </a:rPr>
              <a:t>https://thebigmarketing.com/nestle-marketing-strategy/</a:t>
            </a:r>
            <a:r>
              <a:rPr lang="es-MX" sz="1400">
                <a:latin typeface="Times New Roman"/>
                <a:ea typeface="Calibri"/>
                <a:cs typeface="Times New Roman"/>
              </a:rPr>
              <a:t> </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n-US" sz="1400" i="1" err="1">
                <a:latin typeface="Times New Roman"/>
                <a:ea typeface="Calibri"/>
                <a:cs typeface="Times New Roman"/>
              </a:rPr>
              <a:t>Transporeon</a:t>
            </a:r>
            <a:r>
              <a:rPr lang="en-US" sz="1400" i="1">
                <a:latin typeface="Times New Roman"/>
                <a:ea typeface="Calibri"/>
                <a:cs typeface="Times New Roman"/>
              </a:rPr>
              <a:t> GmbH. (n.d.-a). How Nestlé is using real-time visibility to manage supply chain disruptions. In </a:t>
            </a:r>
            <a:r>
              <a:rPr lang="en-US" sz="1400" i="1" err="1">
                <a:latin typeface="Times New Roman"/>
                <a:ea typeface="Calibri"/>
                <a:cs typeface="Times New Roman"/>
              </a:rPr>
              <a:t>Transporeon</a:t>
            </a:r>
            <a:r>
              <a:rPr lang="en-US" sz="1400" i="1">
                <a:latin typeface="Times New Roman"/>
                <a:ea typeface="Calibri"/>
                <a:cs typeface="Times New Roman"/>
              </a:rPr>
              <a:t> [Case Study]. </a:t>
            </a:r>
            <a:r>
              <a:rPr lang="en-US" sz="1400" i="1">
                <a:latin typeface="Times New Roman"/>
                <a:ea typeface="Calibri"/>
                <a:cs typeface="Times New Roman"/>
                <a:hlinkClick r:id="rId7"/>
              </a:rPr>
              <a:t>https://transporeon.com</a:t>
            </a:r>
            <a:r>
              <a:rPr lang="en-US" sz="1400">
                <a:latin typeface="Times New Roman"/>
                <a:ea typeface="Calibri"/>
                <a:cs typeface="Times New Roman"/>
              </a:rPr>
              <a:t> </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n-US" sz="1400" i="1">
                <a:latin typeface="Times New Roman"/>
                <a:ea typeface="Calibri"/>
                <a:cs typeface="Times New Roman"/>
              </a:rPr>
              <a:t>Understanding </a:t>
            </a:r>
            <a:r>
              <a:rPr lang="en-US" sz="1400" i="1" err="1">
                <a:latin typeface="Times New Roman"/>
                <a:ea typeface="Calibri"/>
                <a:cs typeface="Times New Roman"/>
              </a:rPr>
              <a:t>nestlé</a:t>
            </a:r>
            <a:r>
              <a:rPr lang="en-US" sz="1400">
                <a:latin typeface="Times New Roman"/>
                <a:ea typeface="Calibri"/>
                <a:cs typeface="Times New Roman"/>
              </a:rPr>
              <a:t>. (2024). Nestlé Global; </a:t>
            </a:r>
            <a:r>
              <a:rPr lang="en-US" sz="1400">
                <a:latin typeface="Times New Roman"/>
                <a:ea typeface="Calibri"/>
                <a:cs typeface="Times New Roman"/>
                <a:hlinkClick r:id="rId8"/>
              </a:rPr>
              <a:t>www.nestle.com</a:t>
            </a:r>
            <a:r>
              <a:rPr lang="en-US" sz="1400">
                <a:latin typeface="Times New Roman"/>
                <a:ea typeface="Calibri"/>
                <a:cs typeface="Times New Roman"/>
              </a:rPr>
              <a:t>. </a:t>
            </a:r>
            <a:r>
              <a:rPr lang="en-US" sz="1400">
                <a:latin typeface="Times New Roman"/>
                <a:ea typeface="Calibri"/>
                <a:cs typeface="Times New Roman"/>
                <a:hlinkClick r:id="rId9"/>
              </a:rPr>
              <a:t>https://www.nestle.com/investors/overview</a:t>
            </a:r>
            <a:endParaRPr lang="es-MX" sz="1400">
              <a:latin typeface="Times New Roman"/>
              <a:cs typeface="Times New Roman"/>
            </a:endParaRPr>
          </a:p>
          <a:p>
            <a:endParaRPr lang="es-MX" sz="1400">
              <a:latin typeface="Times New Roman"/>
              <a:cs typeface="Times New Roman"/>
            </a:endParaRPr>
          </a:p>
          <a:p>
            <a:pPr marL="285750" indent="-285750">
              <a:buFont typeface="Arial"/>
              <a:buChar char="•"/>
            </a:pPr>
            <a:r>
              <a:rPr lang="en-US" sz="1400">
                <a:latin typeface="Times New Roman"/>
                <a:ea typeface="Calibri"/>
                <a:cs typeface="Times New Roman"/>
              </a:rPr>
              <a:t>World Economic Forum. (2021). The Future of Global Supply Chains. Retrieved from </a:t>
            </a:r>
            <a:r>
              <a:rPr lang="en-US" sz="1400">
                <a:latin typeface="Times New Roman"/>
                <a:ea typeface="Calibri"/>
                <a:cs typeface="Times New Roman"/>
                <a:hlinkClick r:id="rId10"/>
              </a:rPr>
              <a:t>https://weforum.org</a:t>
            </a:r>
            <a:r>
              <a:rPr lang="en-US" sz="1400">
                <a:latin typeface="Times New Roman"/>
                <a:ea typeface="Calibri"/>
                <a:cs typeface="Times New Roman"/>
              </a:rPr>
              <a:t> </a:t>
            </a:r>
            <a:endParaRPr lang="es-MX" sz="1400">
              <a:latin typeface="Times New Roman"/>
              <a:ea typeface="Calibri"/>
              <a:cs typeface="Times New Roman"/>
            </a:endParaRPr>
          </a:p>
          <a:p>
            <a:endParaRPr lang="es-MX" sz="1400">
              <a:latin typeface="Times New Roman"/>
              <a:cs typeface="Times New Roman"/>
            </a:endParaRPr>
          </a:p>
          <a:p>
            <a:endParaRPr lang="es-MX" sz="1400">
              <a:latin typeface="Times New Roman"/>
              <a:ea typeface="Calibri"/>
              <a:cs typeface="Times New Roman"/>
            </a:endParaRPr>
          </a:p>
        </p:txBody>
      </p:sp>
    </p:spTree>
    <p:extLst>
      <p:ext uri="{BB962C8B-B14F-4D97-AF65-F5344CB8AC3E}">
        <p14:creationId xmlns:p14="http://schemas.microsoft.com/office/powerpoint/2010/main" val="3985900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2066628"/>
          </a:xfrm>
          <a:prstGeom prst="rect">
            <a:avLst/>
          </a:prstGeom>
        </p:spPr>
      </p:pic>
      <p:sp>
        <p:nvSpPr>
          <p:cNvPr id="3" name="Text 0"/>
          <p:cNvSpPr/>
          <p:nvPr/>
        </p:nvSpPr>
        <p:spPr>
          <a:xfrm>
            <a:off x="578644" y="2522241"/>
            <a:ext cx="11034713" cy="1033264"/>
          </a:xfrm>
          <a:prstGeom prst="rect">
            <a:avLst/>
          </a:prstGeom>
          <a:noFill/>
          <a:ln/>
        </p:spPr>
        <p:txBody>
          <a:bodyPr wrap="square" lIns="0" tIns="0" rIns="0" bIns="0" rtlCol="0" anchor="t"/>
          <a:lstStyle/>
          <a:p>
            <a:pPr>
              <a:lnSpc>
                <a:spcPts val="4042"/>
              </a:lnSpc>
            </a:pPr>
            <a:r>
              <a:rPr lang="en-US" sz="3250">
                <a:solidFill>
                  <a:srgbClr val="403CCF"/>
                </a:solidFill>
                <a:latin typeface="Libre Baskerville" pitchFamily="34" charset="0"/>
                <a:ea typeface="Libre Baskerville" pitchFamily="34" charset="-122"/>
                <a:cs typeface="Libre Baskerville" pitchFamily="34" charset="-120"/>
              </a:rPr>
              <a:t>Diverse Brand Portfolio: From Iconic Confections to Cutting-Edge Nutrition</a:t>
            </a:r>
            <a:endParaRPr lang="en-US" sz="3250"/>
          </a:p>
        </p:txBody>
      </p:sp>
      <p:sp>
        <p:nvSpPr>
          <p:cNvPr id="4" name="Shape 1"/>
          <p:cNvSpPr/>
          <p:nvPr/>
        </p:nvSpPr>
        <p:spPr>
          <a:xfrm>
            <a:off x="578644" y="3803452"/>
            <a:ext cx="5434707" cy="1216819"/>
          </a:xfrm>
          <a:prstGeom prst="roundRect">
            <a:avLst>
              <a:gd name="adj" fmla="val 2038"/>
            </a:avLst>
          </a:prstGeom>
          <a:solidFill>
            <a:srgbClr val="EAE8F3"/>
          </a:solidFill>
          <a:ln/>
        </p:spPr>
        <p:txBody>
          <a:bodyPr/>
          <a:lstStyle/>
          <a:p>
            <a:endParaRPr lang="en-US" sz="1500"/>
          </a:p>
        </p:txBody>
      </p:sp>
      <p:sp>
        <p:nvSpPr>
          <p:cNvPr id="5" name="Text 2"/>
          <p:cNvSpPr/>
          <p:nvPr/>
        </p:nvSpPr>
        <p:spPr>
          <a:xfrm>
            <a:off x="743943" y="3968750"/>
            <a:ext cx="2896593" cy="258267"/>
          </a:xfrm>
          <a:prstGeom prst="rect">
            <a:avLst/>
          </a:prstGeom>
          <a:noFill/>
          <a:ln/>
        </p:spPr>
        <p:txBody>
          <a:bodyPr wrap="none" lIns="0" tIns="0" rIns="0" bIns="0" rtlCol="0" anchor="t"/>
          <a:lstStyle/>
          <a:p>
            <a:pPr algn="just">
              <a:lnSpc>
                <a:spcPts val="2000"/>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Chocolate &amp; Confectionery</a:t>
            </a:r>
          </a:p>
        </p:txBody>
      </p:sp>
      <p:sp>
        <p:nvSpPr>
          <p:cNvPr id="6" name="Text 3"/>
          <p:cNvSpPr/>
          <p:nvPr/>
        </p:nvSpPr>
        <p:spPr>
          <a:xfrm>
            <a:off x="743943" y="4326136"/>
            <a:ext cx="5104110" cy="528836"/>
          </a:xfrm>
          <a:prstGeom prst="rect">
            <a:avLst/>
          </a:prstGeom>
          <a:noFill/>
          <a:ln/>
        </p:spPr>
        <p:txBody>
          <a:bodyPr wrap="square" lIns="0" tIns="0" rIns="0" bIns="0" rtlCol="0" anchor="t"/>
          <a:lstStyle/>
          <a:p>
            <a:pPr>
              <a:lnSpc>
                <a:spcPts val="2042"/>
              </a:lnSpc>
            </a:pPr>
            <a:r>
              <a:rPr lang="en-US" sz="1292">
                <a:latin typeface="Open Sans" pitchFamily="34" charset="0"/>
                <a:ea typeface="Open Sans" pitchFamily="34" charset="-122"/>
                <a:cs typeface="Open Sans" pitchFamily="34" charset="-120"/>
              </a:rPr>
              <a:t>Nestlé's portfolio includes globally recognized brands like KitKat, Smarties, and Aero, loved by consumers of all ages.</a:t>
            </a:r>
            <a:endParaRPr lang="en-US" sz="1292"/>
          </a:p>
        </p:txBody>
      </p:sp>
      <p:sp>
        <p:nvSpPr>
          <p:cNvPr id="7" name="Shape 4"/>
          <p:cNvSpPr/>
          <p:nvPr/>
        </p:nvSpPr>
        <p:spPr>
          <a:xfrm>
            <a:off x="6178649" y="3803452"/>
            <a:ext cx="5434707" cy="1216819"/>
          </a:xfrm>
          <a:prstGeom prst="roundRect">
            <a:avLst>
              <a:gd name="adj" fmla="val 2038"/>
            </a:avLst>
          </a:prstGeom>
          <a:solidFill>
            <a:srgbClr val="EAE8F3"/>
          </a:solidFill>
          <a:ln/>
        </p:spPr>
        <p:txBody>
          <a:bodyPr/>
          <a:lstStyle/>
          <a:p>
            <a:endParaRPr lang="en-US" sz="1500"/>
          </a:p>
        </p:txBody>
      </p:sp>
      <p:sp>
        <p:nvSpPr>
          <p:cNvPr id="8" name="Text 5"/>
          <p:cNvSpPr/>
          <p:nvPr/>
        </p:nvSpPr>
        <p:spPr>
          <a:xfrm>
            <a:off x="6343948" y="3968750"/>
            <a:ext cx="2067223" cy="258267"/>
          </a:xfrm>
          <a:prstGeom prst="rect">
            <a:avLst/>
          </a:prstGeom>
          <a:noFill/>
          <a:ln/>
        </p:spPr>
        <p:txBody>
          <a:bodyPr wrap="none" lIns="0" tIns="0" rIns="0" bIns="0" rtlCol="0" anchor="t"/>
          <a:lstStyle/>
          <a:p>
            <a:pPr algn="just">
              <a:lnSpc>
                <a:spcPts val="2000"/>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Coffee &amp; Beverages</a:t>
            </a:r>
          </a:p>
        </p:txBody>
      </p:sp>
      <p:sp>
        <p:nvSpPr>
          <p:cNvPr id="9" name="Text 6"/>
          <p:cNvSpPr/>
          <p:nvPr/>
        </p:nvSpPr>
        <p:spPr>
          <a:xfrm>
            <a:off x="6343948" y="4326136"/>
            <a:ext cx="5104110" cy="528836"/>
          </a:xfrm>
          <a:prstGeom prst="rect">
            <a:avLst/>
          </a:prstGeom>
          <a:noFill/>
          <a:ln/>
        </p:spPr>
        <p:txBody>
          <a:bodyPr wrap="square" lIns="0" tIns="0" rIns="0" bIns="0" rtlCol="0" anchor="t"/>
          <a:lstStyle/>
          <a:p>
            <a:pPr>
              <a:lnSpc>
                <a:spcPts val="2042"/>
              </a:lnSpc>
            </a:pPr>
            <a:r>
              <a:rPr lang="en-US" sz="1292">
                <a:latin typeface="Open Sans" pitchFamily="34" charset="0"/>
                <a:ea typeface="Open Sans" pitchFamily="34" charset="-122"/>
                <a:cs typeface="Open Sans" pitchFamily="34" charset="-120"/>
              </a:rPr>
              <a:t>From Nescafé to Starbucks, Nestlé provides a wide range of coffee and tea options for every taste and occasion.</a:t>
            </a:r>
            <a:endParaRPr lang="en-US" sz="1292"/>
          </a:p>
        </p:txBody>
      </p:sp>
      <p:sp>
        <p:nvSpPr>
          <p:cNvPr id="10" name="Shape 7"/>
          <p:cNvSpPr/>
          <p:nvPr/>
        </p:nvSpPr>
        <p:spPr>
          <a:xfrm>
            <a:off x="578644" y="5185570"/>
            <a:ext cx="5434707" cy="1216819"/>
          </a:xfrm>
          <a:prstGeom prst="roundRect">
            <a:avLst>
              <a:gd name="adj" fmla="val 2038"/>
            </a:avLst>
          </a:prstGeom>
          <a:solidFill>
            <a:srgbClr val="EAE8F3"/>
          </a:solidFill>
          <a:ln/>
        </p:spPr>
        <p:txBody>
          <a:bodyPr/>
          <a:lstStyle/>
          <a:p>
            <a:endParaRPr lang="en-US" sz="1500"/>
          </a:p>
        </p:txBody>
      </p:sp>
      <p:sp>
        <p:nvSpPr>
          <p:cNvPr id="11" name="Text 8"/>
          <p:cNvSpPr/>
          <p:nvPr/>
        </p:nvSpPr>
        <p:spPr>
          <a:xfrm>
            <a:off x="743943" y="5350867"/>
            <a:ext cx="2529979" cy="258267"/>
          </a:xfrm>
          <a:prstGeom prst="rect">
            <a:avLst/>
          </a:prstGeom>
          <a:noFill/>
          <a:ln/>
        </p:spPr>
        <p:txBody>
          <a:bodyPr wrap="none" lIns="0" tIns="0" rIns="0" bIns="0" rtlCol="0" anchor="t"/>
          <a:lstStyle/>
          <a:p>
            <a:pPr algn="just">
              <a:lnSpc>
                <a:spcPts val="2000"/>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Baby &amp; Infant Nutrition</a:t>
            </a:r>
          </a:p>
        </p:txBody>
      </p:sp>
      <p:sp>
        <p:nvSpPr>
          <p:cNvPr id="12" name="Text 9"/>
          <p:cNvSpPr/>
          <p:nvPr/>
        </p:nvSpPr>
        <p:spPr>
          <a:xfrm>
            <a:off x="743943" y="5708254"/>
            <a:ext cx="5104110" cy="528836"/>
          </a:xfrm>
          <a:prstGeom prst="rect">
            <a:avLst/>
          </a:prstGeom>
          <a:noFill/>
          <a:ln/>
        </p:spPr>
        <p:txBody>
          <a:bodyPr wrap="square" lIns="0" tIns="0" rIns="0" bIns="0" rtlCol="0" anchor="t"/>
          <a:lstStyle/>
          <a:p>
            <a:pPr>
              <a:lnSpc>
                <a:spcPts val="2042"/>
              </a:lnSpc>
            </a:pPr>
            <a:r>
              <a:rPr lang="en-US" sz="1292">
                <a:latin typeface="Open Sans" pitchFamily="34" charset="0"/>
                <a:ea typeface="Open Sans" pitchFamily="34" charset="-122"/>
                <a:cs typeface="Open Sans" pitchFamily="34" charset="-120"/>
              </a:rPr>
              <a:t>Nestlé's Gerber and NAN brands are recognized for providing high-quality infant nutrition products for healthy development.</a:t>
            </a:r>
            <a:endParaRPr lang="en-US" sz="1292"/>
          </a:p>
        </p:txBody>
      </p:sp>
      <p:sp>
        <p:nvSpPr>
          <p:cNvPr id="13" name="Shape 10"/>
          <p:cNvSpPr/>
          <p:nvPr/>
        </p:nvSpPr>
        <p:spPr>
          <a:xfrm>
            <a:off x="6178649" y="5185570"/>
            <a:ext cx="5434707" cy="1216819"/>
          </a:xfrm>
          <a:prstGeom prst="roundRect">
            <a:avLst>
              <a:gd name="adj" fmla="val 2038"/>
            </a:avLst>
          </a:prstGeom>
          <a:solidFill>
            <a:srgbClr val="EAE8F3"/>
          </a:solidFill>
          <a:ln/>
        </p:spPr>
        <p:txBody>
          <a:bodyPr/>
          <a:lstStyle/>
          <a:p>
            <a:endParaRPr lang="en-US" sz="1500"/>
          </a:p>
        </p:txBody>
      </p:sp>
      <p:sp>
        <p:nvSpPr>
          <p:cNvPr id="14" name="Text 11"/>
          <p:cNvSpPr/>
          <p:nvPr/>
        </p:nvSpPr>
        <p:spPr>
          <a:xfrm>
            <a:off x="6343948" y="5350867"/>
            <a:ext cx="2572345" cy="258267"/>
          </a:xfrm>
          <a:prstGeom prst="rect">
            <a:avLst/>
          </a:prstGeom>
          <a:noFill/>
          <a:ln/>
        </p:spPr>
        <p:txBody>
          <a:bodyPr wrap="none" lIns="0" tIns="0" rIns="0" bIns="0" rtlCol="0" anchor="t"/>
          <a:lstStyle/>
          <a:p>
            <a:pPr algn="just">
              <a:lnSpc>
                <a:spcPts val="2000"/>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Plant-Based Alternatives</a:t>
            </a:r>
          </a:p>
        </p:txBody>
      </p:sp>
      <p:sp>
        <p:nvSpPr>
          <p:cNvPr id="15" name="Text 12"/>
          <p:cNvSpPr/>
          <p:nvPr/>
        </p:nvSpPr>
        <p:spPr>
          <a:xfrm>
            <a:off x="6343948" y="5708254"/>
            <a:ext cx="5104110" cy="528836"/>
          </a:xfrm>
          <a:prstGeom prst="rect">
            <a:avLst/>
          </a:prstGeom>
          <a:noFill/>
          <a:ln/>
        </p:spPr>
        <p:txBody>
          <a:bodyPr wrap="square" lIns="0" tIns="0" rIns="0" bIns="0" rtlCol="0" anchor="t"/>
          <a:lstStyle/>
          <a:p>
            <a:pPr>
              <a:lnSpc>
                <a:spcPts val="2042"/>
              </a:lnSpc>
            </a:pPr>
            <a:r>
              <a:rPr lang="en-US" sz="1292">
                <a:latin typeface="Open Sans" pitchFamily="34" charset="0"/>
                <a:ea typeface="Open Sans" pitchFamily="34" charset="-122"/>
                <a:cs typeface="Open Sans" pitchFamily="34" charset="-120"/>
              </a:rPr>
              <a:t>Nestlé is committed to offering delicious plant-based alternatives for a more sustainable and ethical food system.</a:t>
            </a:r>
            <a:endParaRPr lang="en-US" sz="1292"/>
          </a:p>
        </p:txBody>
      </p:sp>
      <p:sp>
        <p:nvSpPr>
          <p:cNvPr id="16" name="Rectangle 15">
            <a:extLst>
              <a:ext uri="{FF2B5EF4-FFF2-40B4-BE49-F238E27FC236}">
                <a16:creationId xmlns:a16="http://schemas.microsoft.com/office/drawing/2014/main" id="{BDA9D947-D0D3-47D7-02CA-B9CF73D0022C}"/>
              </a:ext>
            </a:extLst>
          </p:cNvPr>
          <p:cNvSpPr/>
          <p:nvPr/>
        </p:nvSpPr>
        <p:spPr>
          <a:xfrm>
            <a:off x="10426535" y="6400800"/>
            <a:ext cx="1682338" cy="4572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4572000" cy="6859588"/>
          </a:xfrm>
          <a:prstGeom prst="rect">
            <a:avLst/>
          </a:prstGeom>
        </p:spPr>
      </p:pic>
      <p:sp>
        <p:nvSpPr>
          <p:cNvPr id="3" name="Text 0"/>
          <p:cNvSpPr/>
          <p:nvPr/>
        </p:nvSpPr>
        <p:spPr>
          <a:xfrm>
            <a:off x="5062439" y="385267"/>
            <a:ext cx="6639123" cy="1313557"/>
          </a:xfrm>
          <a:prstGeom prst="rect">
            <a:avLst/>
          </a:prstGeom>
          <a:noFill/>
          <a:ln/>
        </p:spPr>
        <p:txBody>
          <a:bodyPr wrap="square" lIns="0" tIns="0" rIns="0" bIns="0" rtlCol="0" anchor="t"/>
          <a:lstStyle/>
          <a:p>
            <a:pPr>
              <a:lnSpc>
                <a:spcPts val="3417"/>
              </a:lnSpc>
            </a:pPr>
            <a:r>
              <a:rPr lang="en-US" sz="2750">
                <a:solidFill>
                  <a:srgbClr val="403CCF"/>
                </a:solidFill>
                <a:latin typeface="Libre Baskerville" pitchFamily="34" charset="0"/>
                <a:ea typeface="Libre Baskerville" pitchFamily="34" charset="-122"/>
                <a:cs typeface="Libre Baskerville" pitchFamily="34" charset="-120"/>
              </a:rPr>
              <a:t>Innovation Driving Growth: Pioneering Research and Development</a:t>
            </a:r>
            <a:endParaRPr lang="en-US" sz="2750"/>
          </a:p>
        </p:txBody>
      </p:sp>
      <p:pic>
        <p:nvPicPr>
          <p:cNvPr id="4" name="Image 1" descr="preencoded.png"/>
          <p:cNvPicPr>
            <a:picLocks noChangeAspect="1"/>
          </p:cNvPicPr>
          <p:nvPr/>
        </p:nvPicPr>
        <p:blipFill>
          <a:blip r:embed="rId4"/>
          <a:stretch>
            <a:fillRect/>
          </a:stretch>
        </p:blipFill>
        <p:spPr>
          <a:xfrm>
            <a:off x="5062439" y="1908969"/>
            <a:ext cx="350243" cy="350243"/>
          </a:xfrm>
          <a:prstGeom prst="rect">
            <a:avLst/>
          </a:prstGeom>
        </p:spPr>
      </p:pic>
      <p:sp>
        <p:nvSpPr>
          <p:cNvPr id="5" name="Text 1"/>
          <p:cNvSpPr/>
          <p:nvPr/>
        </p:nvSpPr>
        <p:spPr>
          <a:xfrm>
            <a:off x="5062438" y="2399307"/>
            <a:ext cx="2182912" cy="218877"/>
          </a:xfrm>
          <a:prstGeom prst="rect">
            <a:avLst/>
          </a:prstGeom>
          <a:noFill/>
          <a:ln/>
        </p:spPr>
        <p:txBody>
          <a:bodyPr wrap="none" lIns="0" tIns="0" rIns="0" bIns="0" rtlCol="0" anchor="t"/>
          <a:lstStyle/>
          <a:p>
            <a:pPr>
              <a:lnSpc>
                <a:spcPts val="1708"/>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Science-Based Solutions</a:t>
            </a:r>
          </a:p>
        </p:txBody>
      </p:sp>
      <p:sp>
        <p:nvSpPr>
          <p:cNvPr id="6" name="Text 2"/>
          <p:cNvSpPr/>
          <p:nvPr/>
        </p:nvSpPr>
        <p:spPr>
          <a:xfrm>
            <a:off x="5062439" y="2702223"/>
            <a:ext cx="6639123" cy="448270"/>
          </a:xfrm>
          <a:prstGeom prst="rect">
            <a:avLst/>
          </a:prstGeom>
          <a:noFill/>
          <a:ln/>
        </p:spPr>
        <p:txBody>
          <a:bodyPr wrap="square" lIns="0" tIns="0" rIns="0" bIns="0" rtlCol="0" anchor="t"/>
          <a:lstStyle/>
          <a:p>
            <a:pPr>
              <a:lnSpc>
                <a:spcPts val="1750"/>
              </a:lnSpc>
            </a:pPr>
            <a:r>
              <a:rPr lang="en-US" sz="1083">
                <a:latin typeface="Open Sans" pitchFamily="34" charset="0"/>
                <a:ea typeface="Open Sans" pitchFamily="34" charset="-122"/>
                <a:cs typeface="Open Sans" pitchFamily="34" charset="-120"/>
              </a:rPr>
              <a:t>Nestlé invests heavily in R&amp;D to develop innovative products that meet evolving consumer needs and address global challenges</a:t>
            </a:r>
            <a:r>
              <a:rPr lang="en-US" sz="1083">
                <a:solidFill>
                  <a:srgbClr val="49495A"/>
                </a:solidFill>
                <a:latin typeface="Open Sans" pitchFamily="34" charset="0"/>
                <a:ea typeface="Open Sans" pitchFamily="34" charset="-122"/>
                <a:cs typeface="Open Sans" pitchFamily="34" charset="-120"/>
              </a:rPr>
              <a:t>.</a:t>
            </a:r>
            <a:endParaRPr lang="en-US" sz="1083"/>
          </a:p>
        </p:txBody>
      </p:sp>
      <p:pic>
        <p:nvPicPr>
          <p:cNvPr id="7" name="Image 2" descr="preencoded.png"/>
          <p:cNvPicPr>
            <a:picLocks noChangeAspect="1"/>
          </p:cNvPicPr>
          <p:nvPr/>
        </p:nvPicPr>
        <p:blipFill>
          <a:blip r:embed="rId5"/>
          <a:stretch>
            <a:fillRect/>
          </a:stretch>
        </p:blipFill>
        <p:spPr>
          <a:xfrm>
            <a:off x="5062439" y="3570883"/>
            <a:ext cx="350243" cy="350243"/>
          </a:xfrm>
          <a:prstGeom prst="rect">
            <a:avLst/>
          </a:prstGeom>
        </p:spPr>
      </p:pic>
      <p:sp>
        <p:nvSpPr>
          <p:cNvPr id="8" name="Text 3"/>
          <p:cNvSpPr/>
          <p:nvPr/>
        </p:nvSpPr>
        <p:spPr>
          <a:xfrm>
            <a:off x="5062438" y="4061222"/>
            <a:ext cx="1814612" cy="218877"/>
          </a:xfrm>
          <a:prstGeom prst="rect">
            <a:avLst/>
          </a:prstGeom>
          <a:noFill/>
          <a:ln/>
        </p:spPr>
        <p:txBody>
          <a:bodyPr wrap="none" lIns="0" tIns="0" rIns="0" bIns="0" rtlCol="0" anchor="t"/>
          <a:lstStyle/>
          <a:p>
            <a:pPr>
              <a:lnSpc>
                <a:spcPts val="1708"/>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Health and Wellness</a:t>
            </a:r>
          </a:p>
        </p:txBody>
      </p:sp>
      <p:sp>
        <p:nvSpPr>
          <p:cNvPr id="9" name="Text 4"/>
          <p:cNvSpPr/>
          <p:nvPr/>
        </p:nvSpPr>
        <p:spPr>
          <a:xfrm>
            <a:off x="5062439" y="4364137"/>
            <a:ext cx="6639123" cy="448270"/>
          </a:xfrm>
          <a:prstGeom prst="rect">
            <a:avLst/>
          </a:prstGeom>
          <a:noFill/>
          <a:ln/>
        </p:spPr>
        <p:txBody>
          <a:bodyPr wrap="square" lIns="0" tIns="0" rIns="0" bIns="0" rtlCol="0" anchor="t"/>
          <a:lstStyle/>
          <a:p>
            <a:pPr>
              <a:lnSpc>
                <a:spcPts val="1750"/>
              </a:lnSpc>
            </a:pPr>
            <a:r>
              <a:rPr lang="en-US" sz="1083">
                <a:latin typeface="Open Sans" pitchFamily="34" charset="0"/>
                <a:ea typeface="Open Sans" pitchFamily="34" charset="-122"/>
                <a:cs typeface="Open Sans" pitchFamily="34" charset="-120"/>
              </a:rPr>
              <a:t>Nestlé's research focuses on developing healthier food and beverage options, promoting a balanced diet and active lifestyle.</a:t>
            </a:r>
            <a:endParaRPr lang="en-US" sz="1083"/>
          </a:p>
        </p:txBody>
      </p:sp>
      <p:pic>
        <p:nvPicPr>
          <p:cNvPr id="10" name="Image 3" descr="preencoded.png"/>
          <p:cNvPicPr>
            <a:picLocks noChangeAspect="1"/>
          </p:cNvPicPr>
          <p:nvPr/>
        </p:nvPicPr>
        <p:blipFill>
          <a:blip r:embed="rId6"/>
          <a:stretch>
            <a:fillRect/>
          </a:stretch>
        </p:blipFill>
        <p:spPr>
          <a:xfrm>
            <a:off x="5062439" y="5232797"/>
            <a:ext cx="350243" cy="350243"/>
          </a:xfrm>
          <a:prstGeom prst="rect">
            <a:avLst/>
          </a:prstGeom>
        </p:spPr>
      </p:pic>
      <p:sp>
        <p:nvSpPr>
          <p:cNvPr id="11" name="Text 5"/>
          <p:cNvSpPr/>
          <p:nvPr/>
        </p:nvSpPr>
        <p:spPr>
          <a:xfrm>
            <a:off x="5062439" y="5723136"/>
            <a:ext cx="2067024" cy="218877"/>
          </a:xfrm>
          <a:prstGeom prst="rect">
            <a:avLst/>
          </a:prstGeom>
          <a:noFill/>
          <a:ln/>
        </p:spPr>
        <p:txBody>
          <a:bodyPr wrap="none" lIns="0" tIns="0" rIns="0" bIns="0" rtlCol="0" anchor="t"/>
          <a:lstStyle/>
          <a:p>
            <a:pPr>
              <a:lnSpc>
                <a:spcPts val="1708"/>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Digital Transformation</a:t>
            </a:r>
          </a:p>
        </p:txBody>
      </p:sp>
      <p:sp>
        <p:nvSpPr>
          <p:cNvPr id="12" name="Text 6"/>
          <p:cNvSpPr/>
          <p:nvPr/>
        </p:nvSpPr>
        <p:spPr>
          <a:xfrm>
            <a:off x="5062439" y="6026051"/>
            <a:ext cx="6639123" cy="448270"/>
          </a:xfrm>
          <a:prstGeom prst="rect">
            <a:avLst/>
          </a:prstGeom>
          <a:noFill/>
          <a:ln/>
        </p:spPr>
        <p:txBody>
          <a:bodyPr wrap="square" lIns="0" tIns="0" rIns="0" bIns="0" rtlCol="0" anchor="t"/>
          <a:lstStyle/>
          <a:p>
            <a:pPr>
              <a:lnSpc>
                <a:spcPts val="1750"/>
              </a:lnSpc>
            </a:pPr>
            <a:r>
              <a:rPr lang="en-US" sz="1083">
                <a:latin typeface="Open Sans" pitchFamily="34" charset="0"/>
                <a:ea typeface="Open Sans" pitchFamily="34" charset="-122"/>
                <a:cs typeface="Open Sans" pitchFamily="34" charset="-120"/>
              </a:rPr>
              <a:t>Nestlé embraces technology to improve production processes, optimize supply chains, and create personalized consumer experiences.</a:t>
            </a:r>
            <a:endParaRPr lang="en-US" sz="1083"/>
          </a:p>
        </p:txBody>
      </p:sp>
      <p:sp>
        <p:nvSpPr>
          <p:cNvPr id="13" name="Rectangle 12">
            <a:extLst>
              <a:ext uri="{FF2B5EF4-FFF2-40B4-BE49-F238E27FC236}">
                <a16:creationId xmlns:a16="http://schemas.microsoft.com/office/drawing/2014/main" id="{E7961B1D-0EDE-2B79-D80C-7AE9C01095D4}"/>
              </a:ext>
            </a:extLst>
          </p:cNvPr>
          <p:cNvSpPr/>
          <p:nvPr/>
        </p:nvSpPr>
        <p:spPr>
          <a:xfrm>
            <a:off x="10402784" y="6329759"/>
            <a:ext cx="1682338" cy="4572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61492" y="812007"/>
            <a:ext cx="10869018" cy="1181298"/>
          </a:xfrm>
          <a:prstGeom prst="rect">
            <a:avLst/>
          </a:prstGeom>
          <a:noFill/>
          <a:ln/>
        </p:spPr>
        <p:txBody>
          <a:bodyPr wrap="square" lIns="0" tIns="0" rIns="0" bIns="0" rtlCol="0" anchor="t"/>
          <a:lstStyle/>
          <a:p>
            <a:pPr>
              <a:lnSpc>
                <a:spcPts val="4625"/>
              </a:lnSpc>
            </a:pPr>
            <a:r>
              <a:rPr lang="en-US" sz="3708">
                <a:solidFill>
                  <a:srgbClr val="403CCF"/>
                </a:solidFill>
                <a:latin typeface="Libre Baskerville" pitchFamily="34" charset="0"/>
                <a:ea typeface="Libre Baskerville" pitchFamily="34" charset="-122"/>
                <a:cs typeface="Libre Baskerville" pitchFamily="34" charset="-120"/>
              </a:rPr>
              <a:t>Global Reach, Local Relevance: Connecting with Consumers Worldwide</a:t>
            </a:r>
            <a:endParaRPr lang="en-US" sz="3708"/>
          </a:p>
        </p:txBody>
      </p:sp>
      <p:pic>
        <p:nvPicPr>
          <p:cNvPr id="3" name="Image 0" descr="preencoded.png"/>
          <p:cNvPicPr>
            <a:picLocks noChangeAspect="1"/>
          </p:cNvPicPr>
          <p:nvPr/>
        </p:nvPicPr>
        <p:blipFill>
          <a:blip r:embed="rId3"/>
          <a:stretch>
            <a:fillRect/>
          </a:stretch>
        </p:blipFill>
        <p:spPr>
          <a:xfrm>
            <a:off x="661492" y="2371329"/>
            <a:ext cx="3433961" cy="2122289"/>
          </a:xfrm>
          <a:prstGeom prst="rect">
            <a:avLst/>
          </a:prstGeom>
        </p:spPr>
      </p:pic>
      <p:sp>
        <p:nvSpPr>
          <p:cNvPr id="4" name="Text 1"/>
          <p:cNvSpPr/>
          <p:nvPr/>
        </p:nvSpPr>
        <p:spPr>
          <a:xfrm>
            <a:off x="661492" y="4729857"/>
            <a:ext cx="2362696" cy="295275"/>
          </a:xfrm>
          <a:prstGeom prst="rect">
            <a:avLst/>
          </a:prstGeom>
          <a:noFill/>
          <a:ln/>
        </p:spPr>
        <p:txBody>
          <a:bodyPr wrap="none" lIns="0" tIns="0" rIns="0" bIns="0" rtlCol="0" anchor="t"/>
          <a:lstStyle/>
          <a:p>
            <a:pPr>
              <a:lnSpc>
                <a:spcPts val="2292"/>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Global Presence</a:t>
            </a:r>
          </a:p>
        </p:txBody>
      </p:sp>
      <p:sp>
        <p:nvSpPr>
          <p:cNvPr id="5" name="Text 2"/>
          <p:cNvSpPr/>
          <p:nvPr/>
        </p:nvSpPr>
        <p:spPr>
          <a:xfrm>
            <a:off x="661492" y="5138539"/>
            <a:ext cx="3433961" cy="907257"/>
          </a:xfrm>
          <a:prstGeom prst="rect">
            <a:avLst/>
          </a:prstGeom>
          <a:noFill/>
          <a:ln/>
        </p:spPr>
        <p:txBody>
          <a:bodyPr wrap="square" lIns="0" tIns="0" rIns="0" bIns="0" rtlCol="0" anchor="t"/>
          <a:lstStyle/>
          <a:p>
            <a:pPr>
              <a:lnSpc>
                <a:spcPts val="2375"/>
              </a:lnSpc>
            </a:pPr>
            <a:r>
              <a:rPr lang="en-US" sz="1458">
                <a:latin typeface="Open Sans" pitchFamily="34" charset="0"/>
                <a:ea typeface="Open Sans" pitchFamily="34" charset="-122"/>
                <a:cs typeface="Open Sans" pitchFamily="34" charset="-120"/>
              </a:rPr>
              <a:t>Nestlé operates in over 190 countries, adapting its products and services to meet local needs.</a:t>
            </a:r>
            <a:endParaRPr lang="en-US" sz="1458"/>
          </a:p>
        </p:txBody>
      </p:sp>
      <p:pic>
        <p:nvPicPr>
          <p:cNvPr id="6" name="Image 1" descr="preencoded.png"/>
          <p:cNvPicPr>
            <a:picLocks noChangeAspect="1"/>
          </p:cNvPicPr>
          <p:nvPr/>
        </p:nvPicPr>
        <p:blipFill>
          <a:blip r:embed="rId4"/>
          <a:stretch>
            <a:fillRect/>
          </a:stretch>
        </p:blipFill>
        <p:spPr>
          <a:xfrm>
            <a:off x="4378920" y="2371329"/>
            <a:ext cx="3434060" cy="2122388"/>
          </a:xfrm>
          <a:prstGeom prst="rect">
            <a:avLst/>
          </a:prstGeom>
        </p:spPr>
      </p:pic>
      <p:sp>
        <p:nvSpPr>
          <p:cNvPr id="7" name="Text 3"/>
          <p:cNvSpPr/>
          <p:nvPr/>
        </p:nvSpPr>
        <p:spPr>
          <a:xfrm>
            <a:off x="4378920" y="4729957"/>
            <a:ext cx="2362696" cy="295275"/>
          </a:xfrm>
          <a:prstGeom prst="rect">
            <a:avLst/>
          </a:prstGeom>
          <a:noFill/>
          <a:ln/>
        </p:spPr>
        <p:txBody>
          <a:bodyPr wrap="none" lIns="0" tIns="0" rIns="0" bIns="0" rtlCol="0" anchor="t"/>
          <a:lstStyle/>
          <a:p>
            <a:pPr>
              <a:lnSpc>
                <a:spcPts val="2292"/>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Local Adaptation</a:t>
            </a:r>
          </a:p>
        </p:txBody>
      </p:sp>
      <p:sp>
        <p:nvSpPr>
          <p:cNvPr id="8" name="Text 4"/>
          <p:cNvSpPr/>
          <p:nvPr/>
        </p:nvSpPr>
        <p:spPr>
          <a:xfrm>
            <a:off x="4378920" y="5138638"/>
            <a:ext cx="3434060" cy="907257"/>
          </a:xfrm>
          <a:prstGeom prst="rect">
            <a:avLst/>
          </a:prstGeom>
          <a:noFill/>
          <a:ln/>
        </p:spPr>
        <p:txBody>
          <a:bodyPr wrap="square" lIns="0" tIns="0" rIns="0" bIns="0" rtlCol="0" anchor="t"/>
          <a:lstStyle/>
          <a:p>
            <a:pPr>
              <a:lnSpc>
                <a:spcPts val="2375"/>
              </a:lnSpc>
            </a:pPr>
            <a:r>
              <a:rPr lang="en-US" sz="1458">
                <a:latin typeface="Open Sans" pitchFamily="34" charset="0"/>
                <a:ea typeface="Open Sans" pitchFamily="34" charset="-122"/>
                <a:cs typeface="Open Sans" pitchFamily="34" charset="-120"/>
              </a:rPr>
              <a:t>The company tailors its products and marketing to different cultures and consumer preferences.</a:t>
            </a:r>
            <a:endParaRPr lang="en-US" sz="1458"/>
          </a:p>
        </p:txBody>
      </p:sp>
      <p:sp>
        <p:nvSpPr>
          <p:cNvPr id="10" name="Text 5"/>
          <p:cNvSpPr/>
          <p:nvPr/>
        </p:nvSpPr>
        <p:spPr>
          <a:xfrm>
            <a:off x="8096448" y="4729857"/>
            <a:ext cx="2736652" cy="295275"/>
          </a:xfrm>
          <a:prstGeom prst="rect">
            <a:avLst/>
          </a:prstGeom>
          <a:noFill/>
          <a:ln/>
        </p:spPr>
        <p:txBody>
          <a:bodyPr wrap="none" lIns="0" tIns="0" rIns="0" bIns="0" rtlCol="0" anchor="t"/>
          <a:lstStyle/>
          <a:p>
            <a:pPr>
              <a:lnSpc>
                <a:spcPts val="2292"/>
              </a:lnSpc>
            </a:pPr>
            <a:r>
              <a:rPr lang="en-US" sz="1583" b="1">
                <a:solidFill>
                  <a:srgbClr val="2A2742"/>
                </a:solidFill>
                <a:latin typeface="Open Sans" panose="020B0606030504020204" pitchFamily="34" charset="0"/>
                <a:ea typeface="Open Sans" panose="020B0606030504020204" pitchFamily="34" charset="0"/>
                <a:cs typeface="Open Sans" panose="020B0606030504020204" pitchFamily="34" charset="0"/>
              </a:rPr>
              <a:t>Building Relationships</a:t>
            </a:r>
          </a:p>
        </p:txBody>
      </p:sp>
      <p:sp>
        <p:nvSpPr>
          <p:cNvPr id="11" name="Text 6"/>
          <p:cNvSpPr/>
          <p:nvPr/>
        </p:nvSpPr>
        <p:spPr>
          <a:xfrm>
            <a:off x="8096449" y="5138539"/>
            <a:ext cx="3433961" cy="907257"/>
          </a:xfrm>
          <a:prstGeom prst="rect">
            <a:avLst/>
          </a:prstGeom>
          <a:noFill/>
          <a:ln/>
        </p:spPr>
        <p:txBody>
          <a:bodyPr wrap="square" lIns="0" tIns="0" rIns="0" bIns="0" rtlCol="0" anchor="t"/>
          <a:lstStyle/>
          <a:p>
            <a:pPr>
              <a:lnSpc>
                <a:spcPts val="2375"/>
              </a:lnSpc>
            </a:pPr>
            <a:r>
              <a:rPr lang="en-US" sz="1458">
                <a:latin typeface="Open Sans" pitchFamily="34" charset="0"/>
                <a:ea typeface="Open Sans" pitchFamily="34" charset="-122"/>
                <a:cs typeface="Open Sans" pitchFamily="34" charset="-120"/>
              </a:rPr>
              <a:t>Nestlé works to build strong relationships with consumers and communities worldwide.</a:t>
            </a:r>
            <a:endParaRPr lang="en-US" sz="1458"/>
          </a:p>
        </p:txBody>
      </p:sp>
      <p:sp>
        <p:nvSpPr>
          <p:cNvPr id="12" name="Rectangle 11">
            <a:extLst>
              <a:ext uri="{FF2B5EF4-FFF2-40B4-BE49-F238E27FC236}">
                <a16:creationId xmlns:a16="http://schemas.microsoft.com/office/drawing/2014/main" id="{A160748E-3863-F740-B55E-81121580D2A2}"/>
              </a:ext>
            </a:extLst>
          </p:cNvPr>
          <p:cNvSpPr/>
          <p:nvPr/>
        </p:nvSpPr>
        <p:spPr>
          <a:xfrm>
            <a:off x="10402784" y="6329759"/>
            <a:ext cx="1682338" cy="4572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person and person looking at each other&#10;&#10;Description automatically generated">
            <a:extLst>
              <a:ext uri="{FF2B5EF4-FFF2-40B4-BE49-F238E27FC236}">
                <a16:creationId xmlns:a16="http://schemas.microsoft.com/office/drawing/2014/main" id="{7D6E3592-57F6-A9EA-CEC0-38D4DCE1FDA9}"/>
              </a:ext>
            </a:extLst>
          </p:cNvPr>
          <p:cNvPicPr>
            <a:picLocks noChangeAspect="1"/>
          </p:cNvPicPr>
          <p:nvPr/>
        </p:nvPicPr>
        <p:blipFill>
          <a:blip r:embed="rId5"/>
          <a:stretch>
            <a:fillRect/>
          </a:stretch>
        </p:blipFill>
        <p:spPr>
          <a:xfrm>
            <a:off x="7951304" y="2374347"/>
            <a:ext cx="3732697" cy="212034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29AB87-F5B0-F7A2-A6FD-7FC2F6B9362C}"/>
              </a:ext>
            </a:extLst>
          </p:cNvPr>
          <p:cNvSpPr txBox="1"/>
          <p:nvPr/>
        </p:nvSpPr>
        <p:spPr>
          <a:xfrm>
            <a:off x="660024" y="2161070"/>
            <a:ext cx="786384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latin typeface="Open Sans"/>
                <a:ea typeface="Open Sans"/>
                <a:cs typeface="Open Sans"/>
              </a:rPr>
              <a:t> Nestle is one of the largest food and beverage companies in the world</a:t>
            </a:r>
          </a:p>
        </p:txBody>
      </p:sp>
      <p:sp>
        <p:nvSpPr>
          <p:cNvPr id="3" name="TextBox 2">
            <a:extLst>
              <a:ext uri="{FF2B5EF4-FFF2-40B4-BE49-F238E27FC236}">
                <a16:creationId xmlns:a16="http://schemas.microsoft.com/office/drawing/2014/main" id="{45471674-0FBA-76EC-0998-BB88BB7C797D}"/>
              </a:ext>
            </a:extLst>
          </p:cNvPr>
          <p:cNvSpPr txBox="1"/>
          <p:nvPr/>
        </p:nvSpPr>
        <p:spPr>
          <a:xfrm>
            <a:off x="659647" y="3431822"/>
            <a:ext cx="786384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rgbClr val="000000"/>
                </a:solidFill>
                <a:latin typeface="Open Sans"/>
                <a:ea typeface="Open Sans"/>
                <a:cs typeface="Open Sans"/>
              </a:rPr>
              <a:t>Nestle's Operations Managment: High-Quality products for all ages, with innovation and integration of sustainability </a:t>
            </a:r>
            <a:endParaRPr lang="en-US" sz="1600">
              <a:latin typeface="Open Sans"/>
              <a:ea typeface="Open Sans"/>
              <a:cs typeface="Open Sans"/>
            </a:endParaRPr>
          </a:p>
        </p:txBody>
      </p:sp>
      <p:sp>
        <p:nvSpPr>
          <p:cNvPr id="4" name="TextBox 3">
            <a:extLst>
              <a:ext uri="{FF2B5EF4-FFF2-40B4-BE49-F238E27FC236}">
                <a16:creationId xmlns:a16="http://schemas.microsoft.com/office/drawing/2014/main" id="{4166F89E-A94E-48EA-6934-0CD43DE09016}"/>
              </a:ext>
            </a:extLst>
          </p:cNvPr>
          <p:cNvSpPr txBox="1"/>
          <p:nvPr/>
        </p:nvSpPr>
        <p:spPr>
          <a:xfrm>
            <a:off x="659647" y="4999472"/>
            <a:ext cx="786384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rgbClr val="000000"/>
                </a:solidFill>
                <a:latin typeface="Open Sans"/>
                <a:ea typeface="Open Sans"/>
                <a:cs typeface="Open Sans"/>
              </a:rPr>
              <a:t>Aims to balance Growth and Market leadership with environment stewardship and  social responsibility </a:t>
            </a:r>
            <a:endParaRPr lang="en-US" sz="1600">
              <a:latin typeface="Open Sans"/>
              <a:ea typeface="Open Sans"/>
              <a:cs typeface="Open Sans"/>
            </a:endParaRPr>
          </a:p>
        </p:txBody>
      </p:sp>
      <p:sp>
        <p:nvSpPr>
          <p:cNvPr id="6" name="Text 0">
            <a:extLst>
              <a:ext uri="{FF2B5EF4-FFF2-40B4-BE49-F238E27FC236}">
                <a16:creationId xmlns:a16="http://schemas.microsoft.com/office/drawing/2014/main" id="{11F3493B-6FAB-DACC-3E0B-56C9B9C23A99}"/>
              </a:ext>
            </a:extLst>
          </p:cNvPr>
          <p:cNvSpPr/>
          <p:nvPr/>
        </p:nvSpPr>
        <p:spPr>
          <a:xfrm>
            <a:off x="1514911" y="315055"/>
            <a:ext cx="6461125" cy="973733"/>
          </a:xfrm>
          <a:prstGeom prst="rect">
            <a:avLst/>
          </a:prstGeom>
          <a:noFill/>
          <a:ln/>
        </p:spPr>
        <p:txBody>
          <a:bodyPr wrap="square" lIns="0" tIns="0" rIns="0" bIns="0" rtlCol="0" anchor="t"/>
          <a:lstStyle/>
          <a:p>
            <a:pPr>
              <a:lnSpc>
                <a:spcPts val="3833"/>
              </a:lnSpc>
            </a:pPr>
            <a:r>
              <a:rPr lang="en-US" sz="2750">
                <a:solidFill>
                  <a:srgbClr val="403CCF"/>
                </a:solidFill>
                <a:latin typeface="Libre Baskerville"/>
              </a:rPr>
              <a:t>Overview of  Nestlé's Operations: Opportunities &amp; Challenges</a:t>
            </a:r>
          </a:p>
        </p:txBody>
      </p:sp>
      <p:sp>
        <p:nvSpPr>
          <p:cNvPr id="8" name="Rectangle 7">
            <a:extLst>
              <a:ext uri="{FF2B5EF4-FFF2-40B4-BE49-F238E27FC236}">
                <a16:creationId xmlns:a16="http://schemas.microsoft.com/office/drawing/2014/main" id="{1F14B373-4DC6-1F7D-10DF-975A1D5F4397}"/>
              </a:ext>
            </a:extLst>
          </p:cNvPr>
          <p:cNvSpPr/>
          <p:nvPr/>
        </p:nvSpPr>
        <p:spPr>
          <a:xfrm>
            <a:off x="10402784" y="6329759"/>
            <a:ext cx="1682338" cy="4572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How to drive continuous improvement">
            <a:extLst>
              <a:ext uri="{FF2B5EF4-FFF2-40B4-BE49-F238E27FC236}">
                <a16:creationId xmlns:a16="http://schemas.microsoft.com/office/drawing/2014/main" id="{DFE88498-19B1-3684-E775-EFBD50763F82}"/>
              </a:ext>
            </a:extLst>
          </p:cNvPr>
          <p:cNvPicPr>
            <a:picLocks noChangeAspect="1"/>
          </p:cNvPicPr>
          <p:nvPr/>
        </p:nvPicPr>
        <p:blipFill>
          <a:blip r:embed="rId2"/>
          <a:stretch>
            <a:fillRect/>
          </a:stretch>
        </p:blipFill>
        <p:spPr>
          <a:xfrm>
            <a:off x="9365297" y="-1905"/>
            <a:ext cx="2828925" cy="1619250"/>
          </a:xfrm>
          <a:prstGeom prst="rect">
            <a:avLst/>
          </a:prstGeom>
        </p:spPr>
      </p:pic>
    </p:spTree>
    <p:extLst>
      <p:ext uri="{BB962C8B-B14F-4D97-AF65-F5344CB8AC3E}">
        <p14:creationId xmlns:p14="http://schemas.microsoft.com/office/powerpoint/2010/main" val="4065082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1512E3-D746-8AA3-B8D5-986245227B72}"/>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5A11767F-4DAC-66D4-F433-630C64B8A4E2}"/>
              </a:ext>
            </a:extLst>
          </p:cNvPr>
          <p:cNvSpPr/>
          <p:nvPr/>
        </p:nvSpPr>
        <p:spPr>
          <a:xfrm>
            <a:off x="579438" y="455414"/>
            <a:ext cx="6461125" cy="973733"/>
          </a:xfrm>
          <a:prstGeom prst="rect">
            <a:avLst/>
          </a:prstGeom>
          <a:noFill/>
          <a:ln/>
        </p:spPr>
        <p:txBody>
          <a:bodyPr wrap="square" lIns="0" tIns="0" rIns="0" bIns="0" rtlCol="0" anchor="t"/>
          <a:lstStyle/>
          <a:p>
            <a:pPr>
              <a:lnSpc>
                <a:spcPts val="3833"/>
              </a:lnSpc>
            </a:pPr>
            <a:r>
              <a:rPr lang="en-US" sz="2750">
                <a:solidFill>
                  <a:srgbClr val="403CCF"/>
                </a:solidFill>
                <a:latin typeface="Libre Baskerville"/>
              </a:rPr>
              <a:t>Opportunities in Nestlé's Operations Management </a:t>
            </a:r>
            <a:endParaRPr lang="en-US" sz="2750">
              <a:solidFill>
                <a:srgbClr val="403CCF"/>
              </a:solidFill>
              <a:latin typeface="Libre Baskerville" pitchFamily="34" charset="0"/>
            </a:endParaRPr>
          </a:p>
        </p:txBody>
      </p:sp>
      <p:pic>
        <p:nvPicPr>
          <p:cNvPr id="4" name="Image 1" descr="preencoded.png">
            <a:extLst>
              <a:ext uri="{FF2B5EF4-FFF2-40B4-BE49-F238E27FC236}">
                <a16:creationId xmlns:a16="http://schemas.microsoft.com/office/drawing/2014/main" id="{CA6075CC-0614-4F4B-59F1-BA27E0D8F095}"/>
              </a:ext>
            </a:extLst>
          </p:cNvPr>
          <p:cNvPicPr>
            <a:picLocks noChangeAspect="1"/>
          </p:cNvPicPr>
          <p:nvPr/>
        </p:nvPicPr>
        <p:blipFill>
          <a:blip r:embed="rId3"/>
          <a:stretch>
            <a:fillRect/>
          </a:stretch>
        </p:blipFill>
        <p:spPr>
          <a:xfrm>
            <a:off x="579437" y="1677492"/>
            <a:ext cx="413842" cy="413842"/>
          </a:xfrm>
          <a:prstGeom prst="rect">
            <a:avLst/>
          </a:prstGeom>
        </p:spPr>
      </p:pic>
      <p:sp>
        <p:nvSpPr>
          <p:cNvPr id="5" name="Text 1">
            <a:extLst>
              <a:ext uri="{FF2B5EF4-FFF2-40B4-BE49-F238E27FC236}">
                <a16:creationId xmlns:a16="http://schemas.microsoft.com/office/drawing/2014/main" id="{3B19F0D5-5CFF-B549-8B46-C0D75704B6ED}"/>
              </a:ext>
            </a:extLst>
          </p:cNvPr>
          <p:cNvSpPr/>
          <p:nvPr/>
        </p:nvSpPr>
        <p:spPr>
          <a:xfrm>
            <a:off x="579437" y="2256830"/>
            <a:ext cx="2235002" cy="243383"/>
          </a:xfrm>
          <a:prstGeom prst="rect">
            <a:avLst/>
          </a:prstGeom>
          <a:noFill/>
          <a:ln/>
        </p:spPr>
        <p:txBody>
          <a:bodyPr wrap="none" lIns="0" tIns="0" rIns="0" bIns="0" rtlCol="0" anchor="t"/>
          <a:lstStyle/>
          <a:p>
            <a:pPr>
              <a:lnSpc>
                <a:spcPts val="1917"/>
              </a:lnSpc>
            </a:pPr>
            <a:r>
              <a:rPr kumimoji="1" lang="en-US" b="1">
                <a:latin typeface="Calibri" panose="020F0502020204030204" pitchFamily="34" charset="0"/>
                <a:cs typeface="Calibri" panose="020F0502020204030204" pitchFamily="34" charset="0"/>
              </a:rPr>
              <a:t>Generative AI Integration</a:t>
            </a:r>
          </a:p>
        </p:txBody>
      </p:sp>
      <p:sp>
        <p:nvSpPr>
          <p:cNvPr id="6" name="Text 2">
            <a:extLst>
              <a:ext uri="{FF2B5EF4-FFF2-40B4-BE49-F238E27FC236}">
                <a16:creationId xmlns:a16="http://schemas.microsoft.com/office/drawing/2014/main" id="{28C85BF3-ED31-E08F-A307-EEB062597740}"/>
              </a:ext>
            </a:extLst>
          </p:cNvPr>
          <p:cNvSpPr/>
          <p:nvPr/>
        </p:nvSpPr>
        <p:spPr>
          <a:xfrm>
            <a:off x="579438" y="2599532"/>
            <a:ext cx="3106341" cy="1324570"/>
          </a:xfrm>
          <a:prstGeom prst="rect">
            <a:avLst/>
          </a:prstGeom>
          <a:noFill/>
          <a:ln/>
        </p:spPr>
        <p:txBody>
          <a:bodyPr wrap="square" lIns="0" tIns="0" rIns="0" bIns="0" rtlCol="0" anchor="t"/>
          <a:lstStyle/>
          <a:p>
            <a:pPr>
              <a:lnSpc>
                <a:spcPts val="2083"/>
              </a:lnSpc>
            </a:pPr>
            <a:r>
              <a:rPr lang="en-US" sz="1250" err="1">
                <a:solidFill>
                  <a:srgbClr val="00002E"/>
                </a:solidFill>
                <a:latin typeface="Open Sans"/>
                <a:ea typeface="Open Sans"/>
                <a:cs typeface="Open Sans"/>
              </a:rPr>
              <a:t>NesGPT</a:t>
            </a:r>
            <a:r>
              <a:rPr lang="en-US" sz="1250">
                <a:solidFill>
                  <a:srgbClr val="00002E"/>
                </a:solidFill>
                <a:latin typeface="Open Sans"/>
                <a:ea typeface="Open Sans"/>
                <a:cs typeface="Open Sans"/>
              </a:rPr>
              <a:t> enhances  employee training, productivity, and decision-making. AI analyzes consumer data for better demand forecasting and accelerates product innovation.</a:t>
            </a:r>
            <a:endParaRPr lang="en-US" sz="1250">
              <a:latin typeface="Open Sans"/>
              <a:ea typeface="Open Sans"/>
              <a:cs typeface="Open Sans"/>
            </a:endParaRPr>
          </a:p>
        </p:txBody>
      </p:sp>
      <p:pic>
        <p:nvPicPr>
          <p:cNvPr id="7" name="Image 2" descr="preencoded.png">
            <a:extLst>
              <a:ext uri="{FF2B5EF4-FFF2-40B4-BE49-F238E27FC236}">
                <a16:creationId xmlns:a16="http://schemas.microsoft.com/office/drawing/2014/main" id="{A6243C42-7430-C994-177F-03494243731C}"/>
              </a:ext>
            </a:extLst>
          </p:cNvPr>
          <p:cNvPicPr>
            <a:picLocks noChangeAspect="1"/>
          </p:cNvPicPr>
          <p:nvPr/>
        </p:nvPicPr>
        <p:blipFill>
          <a:blip r:embed="rId4"/>
          <a:stretch>
            <a:fillRect/>
          </a:stretch>
        </p:blipFill>
        <p:spPr>
          <a:xfrm>
            <a:off x="3934122" y="1677492"/>
            <a:ext cx="413842" cy="413842"/>
          </a:xfrm>
          <a:prstGeom prst="rect">
            <a:avLst/>
          </a:prstGeom>
        </p:spPr>
      </p:pic>
      <p:sp>
        <p:nvSpPr>
          <p:cNvPr id="8" name="Text 3">
            <a:extLst>
              <a:ext uri="{FF2B5EF4-FFF2-40B4-BE49-F238E27FC236}">
                <a16:creationId xmlns:a16="http://schemas.microsoft.com/office/drawing/2014/main" id="{4BF3DC14-9529-14D7-3A7B-B5675E07DBFF}"/>
              </a:ext>
            </a:extLst>
          </p:cNvPr>
          <p:cNvSpPr/>
          <p:nvPr/>
        </p:nvSpPr>
        <p:spPr>
          <a:xfrm>
            <a:off x="3934123" y="2256830"/>
            <a:ext cx="1947763" cy="243383"/>
          </a:xfrm>
          <a:prstGeom prst="rect">
            <a:avLst/>
          </a:prstGeom>
          <a:noFill/>
          <a:ln/>
        </p:spPr>
        <p:txBody>
          <a:bodyPr wrap="none" lIns="0" tIns="0" rIns="0" bIns="0" rtlCol="0" anchor="t"/>
          <a:lstStyle/>
          <a:p>
            <a:pPr>
              <a:lnSpc>
                <a:spcPts val="1917"/>
              </a:lnSpc>
            </a:pPr>
            <a:r>
              <a:rPr kumimoji="1" lang="en-US" b="1">
                <a:latin typeface="Calibri" panose="020F0502020204030204" pitchFamily="34" charset="0"/>
                <a:cs typeface="Calibri" panose="020F0502020204030204" pitchFamily="34" charset="0"/>
              </a:rPr>
              <a:t>Sustainable Sourcing</a:t>
            </a:r>
          </a:p>
        </p:txBody>
      </p:sp>
      <p:sp>
        <p:nvSpPr>
          <p:cNvPr id="9" name="Text 4">
            <a:extLst>
              <a:ext uri="{FF2B5EF4-FFF2-40B4-BE49-F238E27FC236}">
                <a16:creationId xmlns:a16="http://schemas.microsoft.com/office/drawing/2014/main" id="{2DBD0904-D574-7CCD-FEE5-50950D3CBE97}"/>
              </a:ext>
            </a:extLst>
          </p:cNvPr>
          <p:cNvSpPr/>
          <p:nvPr/>
        </p:nvSpPr>
        <p:spPr>
          <a:xfrm>
            <a:off x="3934123" y="2599532"/>
            <a:ext cx="3106440" cy="1059657"/>
          </a:xfrm>
          <a:prstGeom prst="rect">
            <a:avLst/>
          </a:prstGeom>
          <a:noFill/>
          <a:ln/>
        </p:spPr>
        <p:txBody>
          <a:bodyPr wrap="square" lIns="0" tIns="0" rIns="0" bIns="0" rtlCol="0" anchor="t"/>
          <a:lstStyle/>
          <a:p>
            <a:pPr>
              <a:lnSpc>
                <a:spcPts val="2083"/>
              </a:lnSpc>
            </a:pPr>
            <a:r>
              <a:rPr lang="en-US" sz="1292">
                <a:solidFill>
                  <a:srgbClr val="00002E"/>
                </a:solidFill>
                <a:latin typeface="Open Sans" panose="020B0606030504020204" pitchFamily="34" charset="0"/>
                <a:ea typeface="Open Sans" panose="020B0606030504020204" pitchFamily="34" charset="0"/>
                <a:cs typeface="Open Sans" panose="020B0606030504020204" pitchFamily="34" charset="0"/>
              </a:rPr>
              <a:t>Nescafé Plan ensures climate-smart coffee sourcing. Cocoa Plan aims for 100% sustainable cocoa by 2025. Responsible fish sourcing for pet food production.</a:t>
            </a:r>
            <a:endParaRPr lang="en-US" sz="1292">
              <a:latin typeface="Open Sans" panose="020B0606030504020204" pitchFamily="34" charset="0"/>
              <a:ea typeface="Open Sans" panose="020B0606030504020204" pitchFamily="34" charset="0"/>
              <a:cs typeface="Open Sans" panose="020B0606030504020204" pitchFamily="34" charset="0"/>
            </a:endParaRPr>
          </a:p>
        </p:txBody>
      </p:sp>
      <p:pic>
        <p:nvPicPr>
          <p:cNvPr id="10" name="Image 3" descr="preencoded.png">
            <a:extLst>
              <a:ext uri="{FF2B5EF4-FFF2-40B4-BE49-F238E27FC236}">
                <a16:creationId xmlns:a16="http://schemas.microsoft.com/office/drawing/2014/main" id="{E40A3583-DDA6-B0DD-20B4-C0BC67670150}"/>
              </a:ext>
            </a:extLst>
          </p:cNvPr>
          <p:cNvPicPr>
            <a:picLocks noChangeAspect="1"/>
          </p:cNvPicPr>
          <p:nvPr/>
        </p:nvPicPr>
        <p:blipFill>
          <a:blip r:embed="rId5"/>
          <a:stretch>
            <a:fillRect/>
          </a:stretch>
        </p:blipFill>
        <p:spPr>
          <a:xfrm>
            <a:off x="579437" y="4420791"/>
            <a:ext cx="413842" cy="413842"/>
          </a:xfrm>
          <a:prstGeom prst="rect">
            <a:avLst/>
          </a:prstGeom>
        </p:spPr>
      </p:pic>
      <p:sp>
        <p:nvSpPr>
          <p:cNvPr id="11" name="Text 5">
            <a:extLst>
              <a:ext uri="{FF2B5EF4-FFF2-40B4-BE49-F238E27FC236}">
                <a16:creationId xmlns:a16="http://schemas.microsoft.com/office/drawing/2014/main" id="{5CA323FE-7295-72D8-D1FB-505D4E0070CA}"/>
              </a:ext>
            </a:extLst>
          </p:cNvPr>
          <p:cNvSpPr/>
          <p:nvPr/>
        </p:nvSpPr>
        <p:spPr>
          <a:xfrm>
            <a:off x="579438" y="5000129"/>
            <a:ext cx="1947763" cy="243383"/>
          </a:xfrm>
          <a:prstGeom prst="rect">
            <a:avLst/>
          </a:prstGeom>
          <a:noFill/>
          <a:ln/>
        </p:spPr>
        <p:txBody>
          <a:bodyPr wrap="none" lIns="0" tIns="0" rIns="0" bIns="0" rtlCol="0" anchor="t"/>
          <a:lstStyle/>
          <a:p>
            <a:pPr>
              <a:lnSpc>
                <a:spcPts val="1917"/>
              </a:lnSpc>
            </a:pPr>
            <a:r>
              <a:rPr kumimoji="1" lang="en-US" b="1">
                <a:latin typeface="Calibri" panose="020F0502020204030204" pitchFamily="34" charset="0"/>
                <a:cs typeface="Calibri" panose="020F0502020204030204" pitchFamily="34" charset="0"/>
              </a:rPr>
              <a:t>Plant-Based Products</a:t>
            </a:r>
          </a:p>
        </p:txBody>
      </p:sp>
      <p:sp>
        <p:nvSpPr>
          <p:cNvPr id="12" name="Text 6">
            <a:extLst>
              <a:ext uri="{FF2B5EF4-FFF2-40B4-BE49-F238E27FC236}">
                <a16:creationId xmlns:a16="http://schemas.microsoft.com/office/drawing/2014/main" id="{0FB9B2AC-88E4-07B4-4E90-EB6E7FCFDA05}"/>
              </a:ext>
            </a:extLst>
          </p:cNvPr>
          <p:cNvSpPr/>
          <p:nvPr/>
        </p:nvSpPr>
        <p:spPr>
          <a:xfrm>
            <a:off x="579438" y="5342831"/>
            <a:ext cx="3106341" cy="1059657"/>
          </a:xfrm>
          <a:prstGeom prst="rect">
            <a:avLst/>
          </a:prstGeom>
          <a:noFill/>
          <a:ln/>
        </p:spPr>
        <p:txBody>
          <a:bodyPr wrap="square" lIns="0" tIns="0" rIns="0" bIns="0" rtlCol="0" anchor="t"/>
          <a:lstStyle/>
          <a:p>
            <a:pPr>
              <a:lnSpc>
                <a:spcPts val="2083"/>
              </a:lnSpc>
            </a:pPr>
            <a:r>
              <a:rPr lang="en-US" sz="1292">
                <a:solidFill>
                  <a:srgbClr val="00002E"/>
                </a:solidFill>
                <a:latin typeface="Open Sans" panose="020B0606030504020204" pitchFamily="34" charset="0"/>
                <a:ea typeface="Open Sans" panose="020B0606030504020204" pitchFamily="34" charset="0"/>
                <a:cs typeface="Open Sans" panose="020B0606030504020204" pitchFamily="34" charset="0"/>
              </a:rPr>
              <a:t>Garden Gourmet brand caters to vegan customers, capitalizing on the global trend of reducing meat consumption and reducing environmental impact.</a:t>
            </a:r>
            <a:endParaRPr lang="en-US" sz="1292">
              <a:latin typeface="Open Sans" panose="020B0606030504020204" pitchFamily="34" charset="0"/>
              <a:ea typeface="Open Sans" panose="020B0606030504020204" pitchFamily="34" charset="0"/>
              <a:cs typeface="Open Sans" panose="020B0606030504020204" pitchFamily="34" charset="0"/>
            </a:endParaRPr>
          </a:p>
        </p:txBody>
      </p:sp>
      <p:pic>
        <p:nvPicPr>
          <p:cNvPr id="13" name="Image 4" descr="preencoded.png">
            <a:extLst>
              <a:ext uri="{FF2B5EF4-FFF2-40B4-BE49-F238E27FC236}">
                <a16:creationId xmlns:a16="http://schemas.microsoft.com/office/drawing/2014/main" id="{A6B54A07-65C9-0125-D2B1-70A1460F3BFF}"/>
              </a:ext>
            </a:extLst>
          </p:cNvPr>
          <p:cNvPicPr>
            <a:picLocks noChangeAspect="1"/>
          </p:cNvPicPr>
          <p:nvPr/>
        </p:nvPicPr>
        <p:blipFill>
          <a:blip r:embed="rId6"/>
          <a:stretch>
            <a:fillRect/>
          </a:stretch>
        </p:blipFill>
        <p:spPr>
          <a:xfrm>
            <a:off x="4908004" y="4420791"/>
            <a:ext cx="413842" cy="413842"/>
          </a:xfrm>
          <a:prstGeom prst="rect">
            <a:avLst/>
          </a:prstGeom>
        </p:spPr>
      </p:pic>
      <p:sp>
        <p:nvSpPr>
          <p:cNvPr id="14" name="Text 7">
            <a:extLst>
              <a:ext uri="{FF2B5EF4-FFF2-40B4-BE49-F238E27FC236}">
                <a16:creationId xmlns:a16="http://schemas.microsoft.com/office/drawing/2014/main" id="{A40BE51B-B1EB-4A5A-7806-92297157635A}"/>
              </a:ext>
            </a:extLst>
          </p:cNvPr>
          <p:cNvSpPr/>
          <p:nvPr/>
        </p:nvSpPr>
        <p:spPr>
          <a:xfrm>
            <a:off x="3934123" y="5000129"/>
            <a:ext cx="1947763" cy="243383"/>
          </a:xfrm>
          <a:prstGeom prst="rect">
            <a:avLst/>
          </a:prstGeom>
          <a:noFill/>
          <a:ln/>
        </p:spPr>
        <p:txBody>
          <a:bodyPr wrap="none" lIns="0" tIns="0" rIns="0" bIns="0" rtlCol="0" anchor="t"/>
          <a:lstStyle/>
          <a:p>
            <a:pPr>
              <a:lnSpc>
                <a:spcPts val="1917"/>
              </a:lnSpc>
            </a:pPr>
            <a:r>
              <a:rPr lang="en-US" sz="1500" b="1">
                <a:solidFill>
                  <a:srgbClr val="00002E"/>
                </a:solidFill>
                <a:latin typeface="Open Sans" panose="020B0606030504020204" pitchFamily="34" charset="0"/>
                <a:ea typeface="Open Sans" panose="020B0606030504020204" pitchFamily="34" charset="0"/>
                <a:cs typeface="Open Sans" panose="020B0606030504020204" pitchFamily="34" charset="0"/>
              </a:rPr>
              <a:t>Circular Economy</a:t>
            </a:r>
            <a:endParaRPr lang="en-US" sz="1500" b="1">
              <a:latin typeface="Open Sans" panose="020B0606030504020204" pitchFamily="34" charset="0"/>
              <a:ea typeface="Open Sans" panose="020B0606030504020204" pitchFamily="34" charset="0"/>
              <a:cs typeface="Open Sans" panose="020B0606030504020204" pitchFamily="34" charset="0"/>
            </a:endParaRPr>
          </a:p>
        </p:txBody>
      </p:sp>
      <p:sp>
        <p:nvSpPr>
          <p:cNvPr id="15" name="Text 8">
            <a:extLst>
              <a:ext uri="{FF2B5EF4-FFF2-40B4-BE49-F238E27FC236}">
                <a16:creationId xmlns:a16="http://schemas.microsoft.com/office/drawing/2014/main" id="{B1003A8C-88C4-CA3D-2A61-60776DB965CC}"/>
              </a:ext>
            </a:extLst>
          </p:cNvPr>
          <p:cNvSpPr/>
          <p:nvPr/>
        </p:nvSpPr>
        <p:spPr>
          <a:xfrm>
            <a:off x="3810000" y="5262617"/>
            <a:ext cx="3106440" cy="1059657"/>
          </a:xfrm>
          <a:prstGeom prst="rect">
            <a:avLst/>
          </a:prstGeom>
          <a:noFill/>
          <a:ln/>
        </p:spPr>
        <p:txBody>
          <a:bodyPr wrap="square" lIns="0" tIns="0" rIns="0" bIns="0" rtlCol="0" anchor="t"/>
          <a:lstStyle/>
          <a:p>
            <a:pPr>
              <a:lnSpc>
                <a:spcPts val="2083"/>
              </a:lnSpc>
            </a:pPr>
            <a:r>
              <a:rPr lang="en-US" sz="1292">
                <a:solidFill>
                  <a:srgbClr val="00002E"/>
                </a:solidFill>
                <a:latin typeface="Open Sans" panose="020B0606030504020204" pitchFamily="34" charset="0"/>
                <a:ea typeface="Open Sans" panose="020B0606030504020204" pitchFamily="34" charset="0"/>
                <a:cs typeface="Open Sans" panose="020B0606030504020204" pitchFamily="34" charset="0"/>
              </a:rPr>
              <a:t>Initiatives to reduce food waste, improve resource efficiency, and promote food upcycling. Biogas plant converts agricultural waste into renewable energy</a:t>
            </a:r>
            <a:r>
              <a:rPr lang="en-US" sz="1292">
                <a:solidFill>
                  <a:srgbClr val="00002E"/>
                </a:solidFill>
                <a:latin typeface="PT Sans" pitchFamily="34" charset="0"/>
                <a:ea typeface="PT Sans" pitchFamily="34" charset="-122"/>
                <a:cs typeface="PT Sans" pitchFamily="34" charset="-120"/>
              </a:rPr>
              <a:t>.</a:t>
            </a:r>
            <a:endParaRPr lang="en-US" sz="1292"/>
          </a:p>
        </p:txBody>
      </p:sp>
      <p:sp>
        <p:nvSpPr>
          <p:cNvPr id="2" name="Rectangle 1">
            <a:extLst>
              <a:ext uri="{FF2B5EF4-FFF2-40B4-BE49-F238E27FC236}">
                <a16:creationId xmlns:a16="http://schemas.microsoft.com/office/drawing/2014/main" id="{3F53FC42-6240-E3BB-D0BC-8F373EC1D794}"/>
              </a:ext>
            </a:extLst>
          </p:cNvPr>
          <p:cNvSpPr/>
          <p:nvPr/>
        </p:nvSpPr>
        <p:spPr>
          <a:xfrm>
            <a:off x="10402784" y="6329759"/>
            <a:ext cx="1682338" cy="4572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1">
            <a:extLst>
              <a:ext uri="{FF2B5EF4-FFF2-40B4-BE49-F238E27FC236}">
                <a16:creationId xmlns:a16="http://schemas.microsoft.com/office/drawing/2014/main" id="{8718C3F4-1A74-BA41-CB87-6B4B72AE8C88}"/>
              </a:ext>
            </a:extLst>
          </p:cNvPr>
          <p:cNvSpPr/>
          <p:nvPr/>
        </p:nvSpPr>
        <p:spPr>
          <a:xfrm>
            <a:off x="7934393" y="2733745"/>
            <a:ext cx="2771224" cy="403308"/>
          </a:xfrm>
          <a:prstGeom prst="rect">
            <a:avLst/>
          </a:prstGeom>
          <a:noFill/>
          <a:ln/>
        </p:spPr>
        <p:txBody>
          <a:bodyPr wrap="none" lIns="0" tIns="0" rIns="0" bIns="0" rtlCol="0" anchor="t"/>
          <a:lstStyle/>
          <a:p>
            <a:pPr>
              <a:lnSpc>
                <a:spcPts val="1917"/>
              </a:lnSpc>
            </a:pPr>
            <a:r>
              <a:rPr kumimoji="1" lang="en-US" b="1">
                <a:latin typeface="Times New Roman"/>
                <a:ea typeface="Calibri"/>
                <a:cs typeface="Times New Roman"/>
              </a:rPr>
              <a:t>E-commerce</a:t>
            </a:r>
            <a:r>
              <a:rPr kumimoji="1" lang="en-US" b="1">
                <a:latin typeface="Times New Roman"/>
                <a:cs typeface="Times New Roman"/>
              </a:rPr>
              <a:t> Growth</a:t>
            </a:r>
            <a:endParaRPr lang="en-US"/>
          </a:p>
          <a:p>
            <a:pPr>
              <a:lnSpc>
                <a:spcPts val="1917"/>
              </a:lnSpc>
            </a:pPr>
            <a:endParaRPr lang="en-US" b="1">
              <a:latin typeface="Calibri"/>
              <a:ea typeface="Calibri"/>
              <a:cs typeface="Calibri"/>
            </a:endParaRPr>
          </a:p>
        </p:txBody>
      </p:sp>
      <p:pic>
        <p:nvPicPr>
          <p:cNvPr id="20" name="Image 1" descr="preencoded.png">
            <a:extLst>
              <a:ext uri="{FF2B5EF4-FFF2-40B4-BE49-F238E27FC236}">
                <a16:creationId xmlns:a16="http://schemas.microsoft.com/office/drawing/2014/main" id="{297C2501-5498-DED9-1E95-636E4DE429BC}"/>
              </a:ext>
            </a:extLst>
          </p:cNvPr>
          <p:cNvPicPr>
            <a:picLocks noChangeAspect="1"/>
          </p:cNvPicPr>
          <p:nvPr/>
        </p:nvPicPr>
        <p:blipFill>
          <a:blip r:embed="rId3"/>
          <a:stretch>
            <a:fillRect/>
          </a:stretch>
        </p:blipFill>
        <p:spPr>
          <a:xfrm>
            <a:off x="7765878" y="1838645"/>
            <a:ext cx="413842" cy="413842"/>
          </a:xfrm>
          <a:prstGeom prst="rect">
            <a:avLst/>
          </a:prstGeom>
        </p:spPr>
      </p:pic>
      <p:sp>
        <p:nvSpPr>
          <p:cNvPr id="23" name="Text 4">
            <a:extLst>
              <a:ext uri="{FF2B5EF4-FFF2-40B4-BE49-F238E27FC236}">
                <a16:creationId xmlns:a16="http://schemas.microsoft.com/office/drawing/2014/main" id="{12921B1B-F630-744F-22E7-F4251CFA512F}"/>
              </a:ext>
            </a:extLst>
          </p:cNvPr>
          <p:cNvSpPr/>
          <p:nvPr/>
        </p:nvSpPr>
        <p:spPr>
          <a:xfrm>
            <a:off x="7931862" y="3262140"/>
            <a:ext cx="3106440" cy="1059657"/>
          </a:xfrm>
          <a:prstGeom prst="rect">
            <a:avLst/>
          </a:prstGeom>
          <a:noFill/>
          <a:ln/>
        </p:spPr>
        <p:txBody>
          <a:bodyPr wrap="square" lIns="0" tIns="0" rIns="0" bIns="0" rtlCol="0" anchor="t"/>
          <a:lstStyle/>
          <a:p>
            <a:pPr>
              <a:lnSpc>
                <a:spcPts val="2083"/>
              </a:lnSpc>
            </a:pPr>
            <a:r>
              <a:rPr lang="en-US" sz="1250">
                <a:solidFill>
                  <a:srgbClr val="00002E"/>
                </a:solidFill>
                <a:latin typeface="Open Sans"/>
                <a:ea typeface="Open Sans"/>
                <a:cs typeface="Open Sans"/>
              </a:rPr>
              <a:t>Target of  25% from sales</a:t>
            </a:r>
          </a:p>
        </p:txBody>
      </p:sp>
      <p:pic>
        <p:nvPicPr>
          <p:cNvPr id="25" name="Image 4" descr="preencoded.png">
            <a:extLst>
              <a:ext uri="{FF2B5EF4-FFF2-40B4-BE49-F238E27FC236}">
                <a16:creationId xmlns:a16="http://schemas.microsoft.com/office/drawing/2014/main" id="{AC5F28C9-E924-D3B4-8F3C-3E14D345046D}"/>
              </a:ext>
            </a:extLst>
          </p:cNvPr>
          <p:cNvPicPr>
            <a:picLocks noChangeAspect="1"/>
          </p:cNvPicPr>
          <p:nvPr/>
        </p:nvPicPr>
        <p:blipFill>
          <a:blip r:embed="rId6"/>
          <a:stretch>
            <a:fillRect/>
          </a:stretch>
        </p:blipFill>
        <p:spPr>
          <a:xfrm>
            <a:off x="9106162" y="4453104"/>
            <a:ext cx="413842" cy="413842"/>
          </a:xfrm>
          <a:prstGeom prst="rect">
            <a:avLst/>
          </a:prstGeom>
        </p:spPr>
      </p:pic>
      <p:sp>
        <p:nvSpPr>
          <p:cNvPr id="27" name="TextBox 26">
            <a:extLst>
              <a:ext uri="{FF2B5EF4-FFF2-40B4-BE49-F238E27FC236}">
                <a16:creationId xmlns:a16="http://schemas.microsoft.com/office/drawing/2014/main" id="{E352EA7F-25C9-1E6B-1F0B-5EB8F35CD0E7}"/>
              </a:ext>
            </a:extLst>
          </p:cNvPr>
          <p:cNvSpPr txBox="1"/>
          <p:nvPr/>
        </p:nvSpPr>
        <p:spPr>
          <a:xfrm>
            <a:off x="7973108" y="5088151"/>
            <a:ext cx="3916911" cy="324704"/>
          </a:xfrm>
          <a:prstGeom prst="rect">
            <a:avLst/>
          </a:prstGeom>
          <a:noFill/>
        </p:spPr>
        <p:txBody>
          <a:bodyPr wrap="square">
            <a:spAutoFit/>
          </a:bodyPr>
          <a:lstStyle/>
          <a:p>
            <a:pPr>
              <a:lnSpc>
                <a:spcPts val="1917"/>
              </a:lnSpc>
            </a:pPr>
            <a:r>
              <a:rPr lang="en-US" sz="1500" b="1">
                <a:solidFill>
                  <a:srgbClr val="00002E"/>
                </a:solidFill>
                <a:latin typeface="Open Sans" panose="020B0606030504020204" pitchFamily="34" charset="0"/>
                <a:ea typeface="Open Sans" panose="020B0606030504020204" pitchFamily="34" charset="0"/>
                <a:cs typeface="Open Sans" panose="020B0606030504020204" pitchFamily="34" charset="0"/>
              </a:rPr>
              <a:t>Collaborations and Transparency </a:t>
            </a:r>
          </a:p>
        </p:txBody>
      </p:sp>
      <p:sp>
        <p:nvSpPr>
          <p:cNvPr id="29" name="Text 4">
            <a:extLst>
              <a:ext uri="{FF2B5EF4-FFF2-40B4-BE49-F238E27FC236}">
                <a16:creationId xmlns:a16="http://schemas.microsoft.com/office/drawing/2014/main" id="{293CD9EA-BF5F-0C76-B756-1902BA64C73A}"/>
              </a:ext>
            </a:extLst>
          </p:cNvPr>
          <p:cNvSpPr/>
          <p:nvPr/>
        </p:nvSpPr>
        <p:spPr>
          <a:xfrm>
            <a:off x="8187287" y="5507453"/>
            <a:ext cx="3106440" cy="1059657"/>
          </a:xfrm>
          <a:prstGeom prst="rect">
            <a:avLst/>
          </a:prstGeom>
          <a:noFill/>
          <a:ln/>
        </p:spPr>
        <p:txBody>
          <a:bodyPr wrap="square" lIns="0" tIns="0" rIns="0" bIns="0" rtlCol="0" anchor="t"/>
          <a:lstStyle/>
          <a:p>
            <a:pPr>
              <a:lnSpc>
                <a:spcPts val="2083"/>
              </a:lnSpc>
            </a:pPr>
            <a:r>
              <a:rPr lang="en-US" sz="1292">
                <a:solidFill>
                  <a:srgbClr val="00002E"/>
                </a:solidFill>
                <a:latin typeface="Open Sans" panose="020B0606030504020204" pitchFamily="34" charset="0"/>
                <a:ea typeface="Open Sans" panose="020B0606030504020204" pitchFamily="34" charset="0"/>
                <a:cs typeface="Open Sans" panose="020B0606030504020204" pitchFamily="34" charset="0"/>
              </a:rPr>
              <a:t>Transparency in Nutrition initiative ,WWF, Fairtrade International</a:t>
            </a:r>
          </a:p>
        </p:txBody>
      </p:sp>
      <p:pic>
        <p:nvPicPr>
          <p:cNvPr id="31" name="Image 4" descr="preencoded.png">
            <a:extLst>
              <a:ext uri="{FF2B5EF4-FFF2-40B4-BE49-F238E27FC236}">
                <a16:creationId xmlns:a16="http://schemas.microsoft.com/office/drawing/2014/main" id="{B2703C0F-48E3-A9BC-832D-0C9B8A48D62B}"/>
              </a:ext>
            </a:extLst>
          </p:cNvPr>
          <p:cNvPicPr>
            <a:picLocks noChangeAspect="1"/>
          </p:cNvPicPr>
          <p:nvPr/>
        </p:nvPicPr>
        <p:blipFill>
          <a:blip r:embed="rId6"/>
          <a:stretch>
            <a:fillRect/>
          </a:stretch>
        </p:blipFill>
        <p:spPr>
          <a:xfrm>
            <a:off x="8743596" y="4336879"/>
            <a:ext cx="458805" cy="413842"/>
          </a:xfrm>
          <a:prstGeom prst="rect">
            <a:avLst/>
          </a:prstGeom>
        </p:spPr>
      </p:pic>
      <p:pic>
        <p:nvPicPr>
          <p:cNvPr id="33" name="Image 4" descr="preencoded.png">
            <a:extLst>
              <a:ext uri="{FF2B5EF4-FFF2-40B4-BE49-F238E27FC236}">
                <a16:creationId xmlns:a16="http://schemas.microsoft.com/office/drawing/2014/main" id="{1D9A1B3E-6F75-7BB9-9E9D-87DD83B3D7D6}"/>
              </a:ext>
            </a:extLst>
          </p:cNvPr>
          <p:cNvPicPr>
            <a:picLocks noChangeAspect="1"/>
          </p:cNvPicPr>
          <p:nvPr/>
        </p:nvPicPr>
        <p:blipFill>
          <a:blip r:embed="rId6"/>
          <a:stretch>
            <a:fillRect/>
          </a:stretch>
        </p:blipFill>
        <p:spPr>
          <a:xfrm>
            <a:off x="9489825" y="4540417"/>
            <a:ext cx="458805" cy="413842"/>
          </a:xfrm>
          <a:prstGeom prst="rect">
            <a:avLst/>
          </a:prstGeom>
        </p:spPr>
      </p:pic>
      <p:pic>
        <p:nvPicPr>
          <p:cNvPr id="34" name="Picture 33" descr="What is the sugar scandal hitting ...">
            <a:extLst>
              <a:ext uri="{FF2B5EF4-FFF2-40B4-BE49-F238E27FC236}">
                <a16:creationId xmlns:a16="http://schemas.microsoft.com/office/drawing/2014/main" id="{E88043EB-8F78-02B9-C5F3-30565094B348}"/>
              </a:ext>
            </a:extLst>
          </p:cNvPr>
          <p:cNvPicPr>
            <a:picLocks noChangeAspect="1"/>
          </p:cNvPicPr>
          <p:nvPr/>
        </p:nvPicPr>
        <p:blipFill>
          <a:blip r:embed="rId7"/>
          <a:stretch>
            <a:fillRect/>
          </a:stretch>
        </p:blipFill>
        <p:spPr>
          <a:xfrm>
            <a:off x="8546270" y="-1932"/>
            <a:ext cx="3724414" cy="2256735"/>
          </a:xfrm>
          <a:prstGeom prst="rect">
            <a:avLst/>
          </a:prstGeom>
        </p:spPr>
      </p:pic>
    </p:spTree>
    <p:extLst>
      <p:ext uri="{BB962C8B-B14F-4D97-AF65-F5344CB8AC3E}">
        <p14:creationId xmlns:p14="http://schemas.microsoft.com/office/powerpoint/2010/main" val="1381971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39750" y="451843"/>
            <a:ext cx="6387207" cy="453628"/>
          </a:xfrm>
          <a:prstGeom prst="rect">
            <a:avLst/>
          </a:prstGeom>
          <a:noFill/>
          <a:ln/>
        </p:spPr>
        <p:txBody>
          <a:bodyPr wrap="none" lIns="0" tIns="0" rIns="0" bIns="0" rtlCol="0" anchor="t"/>
          <a:lstStyle/>
          <a:p>
            <a:pPr>
              <a:lnSpc>
                <a:spcPts val="3833"/>
              </a:lnSpc>
            </a:pPr>
            <a:r>
              <a:rPr lang="en-US" sz="2750">
                <a:solidFill>
                  <a:srgbClr val="403CCF"/>
                </a:solidFill>
                <a:latin typeface="Libre Baskerville"/>
              </a:rPr>
              <a:t>Challenges Faced by Nestlé's Operations</a:t>
            </a:r>
          </a:p>
        </p:txBody>
      </p:sp>
      <p:sp>
        <p:nvSpPr>
          <p:cNvPr id="5" name="Text 2"/>
          <p:cNvSpPr/>
          <p:nvPr/>
        </p:nvSpPr>
        <p:spPr>
          <a:xfrm>
            <a:off x="2832157" y="1054878"/>
            <a:ext cx="3011587" cy="226814"/>
          </a:xfrm>
          <a:prstGeom prst="rect">
            <a:avLst/>
          </a:prstGeom>
          <a:noFill/>
          <a:ln/>
        </p:spPr>
        <p:txBody>
          <a:bodyPr wrap="none" lIns="0" tIns="0" rIns="0" bIns="0" rtlCol="0" anchor="t"/>
          <a:lstStyle/>
          <a:p>
            <a:pPr>
              <a:lnSpc>
                <a:spcPts val="1750"/>
              </a:lnSpc>
            </a:pPr>
            <a:r>
              <a:rPr lang="en-US" sz="1417" b="1">
                <a:solidFill>
                  <a:srgbClr val="00002E"/>
                </a:solidFill>
                <a:latin typeface="Open Sans" panose="020B0606030504020204" pitchFamily="34" charset="0"/>
                <a:ea typeface="Open Sans" panose="020B0606030504020204" pitchFamily="34" charset="0"/>
                <a:cs typeface="Open Sans" panose="020B0606030504020204" pitchFamily="34" charset="0"/>
              </a:rPr>
              <a:t>Complex Supply Chain Management</a:t>
            </a:r>
            <a:endParaRPr lang="en-US" sz="1417" b="1">
              <a:latin typeface="Open Sans" panose="020B0606030504020204" pitchFamily="34" charset="0"/>
              <a:ea typeface="Open Sans" panose="020B0606030504020204" pitchFamily="34" charset="0"/>
              <a:cs typeface="Open Sans" panose="020B0606030504020204" pitchFamily="34" charset="0"/>
            </a:endParaRPr>
          </a:p>
        </p:txBody>
      </p:sp>
      <p:sp>
        <p:nvSpPr>
          <p:cNvPr id="6" name="Text 3"/>
          <p:cNvSpPr/>
          <p:nvPr/>
        </p:nvSpPr>
        <p:spPr>
          <a:xfrm>
            <a:off x="2832158" y="1374163"/>
            <a:ext cx="5266829" cy="246658"/>
          </a:xfrm>
          <a:prstGeom prst="rect">
            <a:avLst/>
          </a:prstGeom>
          <a:noFill/>
          <a:ln/>
        </p:spPr>
        <p:txBody>
          <a:bodyPr wrap="none" lIns="0" tIns="0" rIns="0" bIns="0" rtlCol="0" anchor="t"/>
          <a:lstStyle/>
          <a:p>
            <a:pPr>
              <a:lnSpc>
                <a:spcPts val="1917"/>
              </a:lnSpc>
            </a:pPr>
            <a:r>
              <a:rPr lang="en-US" sz="1208">
                <a:solidFill>
                  <a:srgbClr val="00002E"/>
                </a:solidFill>
                <a:latin typeface="Open Sans" panose="020B0606030504020204" pitchFamily="34" charset="0"/>
                <a:ea typeface="Open Sans" panose="020B0606030504020204" pitchFamily="34" charset="0"/>
                <a:cs typeface="Open Sans" panose="020B0606030504020204" pitchFamily="34" charset="0"/>
              </a:rPr>
              <a:t>Spans 190+ countries, facing geopolitical instability and climate change impacts</a:t>
            </a:r>
            <a:endParaRPr lang="en-US" sz="1208">
              <a:latin typeface="Open Sans" panose="020B0606030504020204" pitchFamily="34" charset="0"/>
              <a:ea typeface="Open Sans" panose="020B0606030504020204" pitchFamily="34" charset="0"/>
              <a:cs typeface="Open Sans" panose="020B0606030504020204" pitchFamily="34" charset="0"/>
            </a:endParaRPr>
          </a:p>
        </p:txBody>
      </p:sp>
      <p:sp>
        <p:nvSpPr>
          <p:cNvPr id="7" name="Shape 4"/>
          <p:cNvSpPr/>
          <p:nvPr/>
        </p:nvSpPr>
        <p:spPr>
          <a:xfrm>
            <a:off x="2716468" y="1786318"/>
            <a:ext cx="7707313" cy="9525"/>
          </a:xfrm>
          <a:prstGeom prst="roundRect">
            <a:avLst>
              <a:gd name="adj" fmla="val 2428872"/>
            </a:avLst>
          </a:prstGeom>
          <a:solidFill>
            <a:srgbClr val="2D4DF2"/>
          </a:solidFill>
          <a:ln>
            <a:solidFill>
              <a:srgbClr val="4472C4"/>
            </a:solidFill>
          </a:ln>
        </p:spPr>
        <p:txBody>
          <a:bodyPr/>
          <a:lstStyle/>
          <a:p>
            <a:endParaRPr lang="en-US" sz="1500"/>
          </a:p>
        </p:txBody>
      </p:sp>
      <p:sp>
        <p:nvSpPr>
          <p:cNvPr id="10" name="Text 6"/>
          <p:cNvSpPr/>
          <p:nvPr/>
        </p:nvSpPr>
        <p:spPr>
          <a:xfrm>
            <a:off x="2849870" y="1967690"/>
            <a:ext cx="1947664" cy="226814"/>
          </a:xfrm>
          <a:prstGeom prst="rect">
            <a:avLst/>
          </a:prstGeom>
          <a:noFill/>
          <a:ln/>
        </p:spPr>
        <p:txBody>
          <a:bodyPr wrap="none" lIns="0" tIns="0" rIns="0" bIns="0" rtlCol="0" anchor="t"/>
          <a:lstStyle/>
          <a:p>
            <a:pPr>
              <a:lnSpc>
                <a:spcPts val="1750"/>
              </a:lnSpc>
            </a:pPr>
            <a:r>
              <a:rPr lang="en-US" sz="1417" b="1">
                <a:solidFill>
                  <a:srgbClr val="00002E"/>
                </a:solidFill>
                <a:latin typeface="Open Sans" panose="020B0606030504020204" pitchFamily="34" charset="0"/>
                <a:ea typeface="Open Sans" panose="020B0606030504020204" pitchFamily="34" charset="0"/>
                <a:cs typeface="Open Sans" panose="020B0606030504020204" pitchFamily="34" charset="0"/>
              </a:rPr>
              <a:t>Consumer Expectations</a:t>
            </a:r>
            <a:endParaRPr lang="en-US" sz="1417" b="1">
              <a:latin typeface="Open Sans" panose="020B0606030504020204" pitchFamily="34" charset="0"/>
              <a:ea typeface="Open Sans" panose="020B0606030504020204" pitchFamily="34" charset="0"/>
              <a:cs typeface="Open Sans" panose="020B0606030504020204" pitchFamily="34" charset="0"/>
            </a:endParaRPr>
          </a:p>
        </p:txBody>
      </p:sp>
      <p:sp>
        <p:nvSpPr>
          <p:cNvPr id="11" name="Text 7"/>
          <p:cNvSpPr/>
          <p:nvPr/>
        </p:nvSpPr>
        <p:spPr>
          <a:xfrm>
            <a:off x="2849870" y="2286976"/>
            <a:ext cx="4902398" cy="246658"/>
          </a:xfrm>
          <a:prstGeom prst="rect">
            <a:avLst/>
          </a:prstGeom>
          <a:noFill/>
          <a:ln/>
        </p:spPr>
        <p:txBody>
          <a:bodyPr wrap="none" lIns="0" tIns="0" rIns="0" bIns="0" rtlCol="0" anchor="t"/>
          <a:lstStyle/>
          <a:p>
            <a:pPr>
              <a:lnSpc>
                <a:spcPts val="1917"/>
              </a:lnSpc>
            </a:pPr>
            <a:r>
              <a:rPr lang="en-US" sz="1208">
                <a:solidFill>
                  <a:srgbClr val="00002E"/>
                </a:solidFill>
                <a:latin typeface="Open Sans" panose="020B0606030504020204" pitchFamily="34" charset="0"/>
                <a:ea typeface="Open Sans" panose="020B0606030504020204" pitchFamily="34" charset="0"/>
                <a:cs typeface="Open Sans" panose="020B0606030504020204" pitchFamily="34" charset="0"/>
              </a:rPr>
              <a:t>Demand for healthier, sustainable products requires continuous innovation</a:t>
            </a:r>
            <a:endParaRPr lang="en-US" sz="1208">
              <a:latin typeface="Open Sans" panose="020B0606030504020204" pitchFamily="34" charset="0"/>
              <a:ea typeface="Open Sans" panose="020B0606030504020204" pitchFamily="34" charset="0"/>
              <a:cs typeface="Open Sans" panose="020B0606030504020204" pitchFamily="34" charset="0"/>
            </a:endParaRPr>
          </a:p>
        </p:txBody>
      </p:sp>
      <p:sp>
        <p:nvSpPr>
          <p:cNvPr id="15" name="Text 10"/>
          <p:cNvSpPr/>
          <p:nvPr/>
        </p:nvSpPr>
        <p:spPr>
          <a:xfrm>
            <a:off x="2857145" y="2870065"/>
            <a:ext cx="1929706" cy="226814"/>
          </a:xfrm>
          <a:prstGeom prst="rect">
            <a:avLst/>
          </a:prstGeom>
          <a:noFill/>
          <a:ln/>
        </p:spPr>
        <p:txBody>
          <a:bodyPr wrap="none" lIns="0" tIns="0" rIns="0" bIns="0" rtlCol="0" anchor="t"/>
          <a:lstStyle/>
          <a:p>
            <a:pPr>
              <a:lnSpc>
                <a:spcPts val="1750"/>
              </a:lnSpc>
            </a:pPr>
            <a:r>
              <a:rPr lang="en-US" sz="1400" b="1">
                <a:solidFill>
                  <a:srgbClr val="00002E"/>
                </a:solidFill>
                <a:latin typeface="Open Sans"/>
                <a:ea typeface="Open Sans"/>
                <a:cs typeface="Open Sans"/>
              </a:rPr>
              <a:t>Sustainability goals</a:t>
            </a:r>
            <a:endParaRPr lang="en-US" sz="1400" b="1">
              <a:solidFill>
                <a:srgbClr val="00002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 name="Text 11"/>
          <p:cNvSpPr/>
          <p:nvPr/>
        </p:nvSpPr>
        <p:spPr>
          <a:xfrm>
            <a:off x="2857145" y="3189350"/>
            <a:ext cx="5020965" cy="246658"/>
          </a:xfrm>
          <a:prstGeom prst="rect">
            <a:avLst/>
          </a:prstGeom>
          <a:noFill/>
          <a:ln/>
        </p:spPr>
        <p:txBody>
          <a:bodyPr wrap="none" lIns="0" tIns="0" rIns="0" bIns="0" rtlCol="0" anchor="t"/>
          <a:lstStyle/>
          <a:p>
            <a:pPr>
              <a:lnSpc>
                <a:spcPts val="1917"/>
              </a:lnSpc>
            </a:pPr>
            <a:r>
              <a:rPr lang="en-US" sz="1200">
                <a:solidFill>
                  <a:srgbClr val="00002E"/>
                </a:solidFill>
                <a:latin typeface="Open Sans"/>
                <a:ea typeface="Open Sans"/>
                <a:cs typeface="Open Sans"/>
              </a:rPr>
              <a:t>Target  zero land fill , zero waste in packaging, 100% renewable electricity for its operations</a:t>
            </a:r>
            <a:endParaRPr lang="en-US" sz="1200">
              <a:solidFill>
                <a:srgbClr val="00002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0" name="Text 14"/>
          <p:cNvSpPr/>
          <p:nvPr/>
        </p:nvSpPr>
        <p:spPr>
          <a:xfrm>
            <a:off x="2874857" y="3793315"/>
            <a:ext cx="2098675" cy="226814"/>
          </a:xfrm>
          <a:prstGeom prst="rect">
            <a:avLst/>
          </a:prstGeom>
          <a:noFill/>
          <a:ln/>
        </p:spPr>
        <p:txBody>
          <a:bodyPr wrap="none" lIns="0" tIns="0" rIns="0" bIns="0" rtlCol="0" anchor="t"/>
          <a:lstStyle/>
          <a:p>
            <a:pPr>
              <a:lnSpc>
                <a:spcPts val="1750"/>
              </a:lnSpc>
            </a:pPr>
            <a:r>
              <a:rPr lang="en-US" sz="1400" b="1">
                <a:solidFill>
                  <a:srgbClr val="00002E"/>
                </a:solidFill>
                <a:latin typeface="Open Sans"/>
                <a:ea typeface="Open Sans"/>
                <a:cs typeface="Open Sans"/>
              </a:rPr>
              <a:t>Child Labour issues</a:t>
            </a:r>
            <a:endParaRPr lang="en-US" sz="1417" b="1">
              <a:latin typeface="Open Sans" panose="020B0606030504020204" pitchFamily="34" charset="0"/>
              <a:ea typeface="Open Sans" panose="020B0606030504020204" pitchFamily="34" charset="0"/>
              <a:cs typeface="Open Sans" panose="020B0606030504020204" pitchFamily="34" charset="0"/>
            </a:endParaRPr>
          </a:p>
        </p:txBody>
      </p:sp>
      <p:sp>
        <p:nvSpPr>
          <p:cNvPr id="21" name="Text 15"/>
          <p:cNvSpPr/>
          <p:nvPr/>
        </p:nvSpPr>
        <p:spPr>
          <a:xfrm>
            <a:off x="2874857" y="4112601"/>
            <a:ext cx="4072831" cy="246658"/>
          </a:xfrm>
          <a:prstGeom prst="rect">
            <a:avLst/>
          </a:prstGeom>
          <a:noFill/>
          <a:ln/>
        </p:spPr>
        <p:txBody>
          <a:bodyPr wrap="none" lIns="0" tIns="0" rIns="0" bIns="0" rtlCol="0" anchor="t"/>
          <a:lstStyle/>
          <a:p>
            <a:pPr>
              <a:lnSpc>
                <a:spcPts val="1917"/>
              </a:lnSpc>
            </a:pPr>
            <a:r>
              <a:rPr lang="en-US" sz="1200">
                <a:solidFill>
                  <a:srgbClr val="00002E"/>
                </a:solidFill>
                <a:latin typeface="Open Sans"/>
                <a:ea typeface="Open Sans"/>
                <a:cs typeface="Open Sans"/>
              </a:rPr>
              <a:t>Complexity in handling Human  rights violation and child </a:t>
            </a:r>
            <a:r>
              <a:rPr lang="en-US" sz="1200" err="1">
                <a:solidFill>
                  <a:srgbClr val="00002E"/>
                </a:solidFill>
                <a:latin typeface="Open Sans"/>
                <a:ea typeface="Open Sans"/>
                <a:cs typeface="Open Sans"/>
              </a:rPr>
              <a:t>labour</a:t>
            </a:r>
            <a:r>
              <a:rPr lang="en-US" sz="1200">
                <a:solidFill>
                  <a:srgbClr val="00002E"/>
                </a:solidFill>
                <a:latin typeface="Open Sans"/>
                <a:ea typeface="Open Sans"/>
                <a:cs typeface="Open Sans"/>
              </a:rPr>
              <a:t> especially  third world</a:t>
            </a:r>
            <a:endParaRPr lang="en-US" sz="1200">
              <a:solidFill>
                <a:srgbClr val="00002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5" name="Text 18"/>
          <p:cNvSpPr/>
          <p:nvPr/>
        </p:nvSpPr>
        <p:spPr>
          <a:xfrm>
            <a:off x="2923885" y="4820950"/>
            <a:ext cx="1814513" cy="226814"/>
          </a:xfrm>
          <a:prstGeom prst="rect">
            <a:avLst/>
          </a:prstGeom>
          <a:noFill/>
          <a:ln/>
        </p:spPr>
        <p:txBody>
          <a:bodyPr wrap="none" lIns="0" tIns="0" rIns="0" bIns="0" rtlCol="0" anchor="t"/>
          <a:lstStyle/>
          <a:p>
            <a:pPr>
              <a:lnSpc>
                <a:spcPts val="1750"/>
              </a:lnSpc>
            </a:pPr>
            <a:r>
              <a:rPr lang="en-US" sz="1417" b="1">
                <a:solidFill>
                  <a:srgbClr val="00002E"/>
                </a:solidFill>
                <a:latin typeface="Open Sans" panose="020B0606030504020204" pitchFamily="34" charset="0"/>
                <a:ea typeface="Open Sans" panose="020B0606030504020204" pitchFamily="34" charset="0"/>
                <a:cs typeface="Open Sans" panose="020B0606030504020204" pitchFamily="34" charset="0"/>
              </a:rPr>
              <a:t>Cost Pressures</a:t>
            </a:r>
            <a:endParaRPr lang="en-US" sz="1417" b="1">
              <a:latin typeface="Open Sans" panose="020B0606030504020204" pitchFamily="34" charset="0"/>
              <a:ea typeface="Open Sans" panose="020B0606030504020204" pitchFamily="34" charset="0"/>
              <a:cs typeface="Open Sans" panose="020B0606030504020204" pitchFamily="34" charset="0"/>
            </a:endParaRPr>
          </a:p>
        </p:txBody>
      </p:sp>
      <p:sp>
        <p:nvSpPr>
          <p:cNvPr id="26" name="Text 19"/>
          <p:cNvSpPr/>
          <p:nvPr/>
        </p:nvSpPr>
        <p:spPr>
          <a:xfrm>
            <a:off x="2923885" y="5140235"/>
            <a:ext cx="4535983" cy="246658"/>
          </a:xfrm>
          <a:prstGeom prst="rect">
            <a:avLst/>
          </a:prstGeom>
          <a:noFill/>
          <a:ln/>
        </p:spPr>
        <p:txBody>
          <a:bodyPr wrap="none" lIns="0" tIns="0" rIns="0" bIns="0" rtlCol="0" anchor="t"/>
          <a:lstStyle/>
          <a:p>
            <a:pPr>
              <a:lnSpc>
                <a:spcPts val="1917"/>
              </a:lnSpc>
            </a:pPr>
            <a:r>
              <a:rPr lang="en-US" sz="1200">
                <a:solidFill>
                  <a:srgbClr val="00002E"/>
                </a:solidFill>
                <a:latin typeface="Open Sans"/>
                <a:ea typeface="Open Sans"/>
                <a:cs typeface="Open Sans"/>
              </a:rPr>
              <a:t>Rising raw material costs (diary ,grains) and investments in sustainability initiatives</a:t>
            </a:r>
            <a:endParaRPr lang="en-US" sz="1200">
              <a:latin typeface="Open Sans"/>
              <a:ea typeface="Open Sans"/>
              <a:cs typeface="Open Sans"/>
            </a:endParaRPr>
          </a:p>
        </p:txBody>
      </p:sp>
      <p:sp>
        <p:nvSpPr>
          <p:cNvPr id="27" name="Text 20"/>
          <p:cNvSpPr/>
          <p:nvPr/>
        </p:nvSpPr>
        <p:spPr>
          <a:xfrm>
            <a:off x="539750" y="5912843"/>
            <a:ext cx="11112500" cy="493316"/>
          </a:xfrm>
          <a:prstGeom prst="rect">
            <a:avLst/>
          </a:prstGeom>
          <a:noFill/>
          <a:ln/>
        </p:spPr>
        <p:txBody>
          <a:bodyPr wrap="square" lIns="0" tIns="0" rIns="0" bIns="0" rtlCol="0" anchor="t"/>
          <a:lstStyle/>
          <a:p>
            <a:pPr>
              <a:lnSpc>
                <a:spcPts val="1917"/>
              </a:lnSpc>
            </a:pPr>
            <a:r>
              <a:rPr lang="en-US" sz="1208">
                <a:solidFill>
                  <a:srgbClr val="00002E"/>
                </a:solidFill>
                <a:latin typeface="Open Sans" panose="020B0606030504020204" pitchFamily="34" charset="0"/>
                <a:ea typeface="Open Sans" panose="020B0606030504020204" pitchFamily="34" charset="0"/>
                <a:cs typeface="Open Sans" panose="020B0606030504020204" pitchFamily="34" charset="0"/>
              </a:rPr>
              <a:t>Nestlé faces additional challenges in technological integration, cultural differences, and balancing local preferences with global standards. These challenges require ongoing adaptation and strategic planning to maintain operational excellence.</a:t>
            </a:r>
            <a:endParaRPr lang="en-US" sz="1208">
              <a:latin typeface="Open Sans" panose="020B0606030504020204" pitchFamily="34" charset="0"/>
              <a:ea typeface="Open Sans" panose="020B0606030504020204" pitchFamily="34" charset="0"/>
              <a:cs typeface="Open Sans" panose="020B0606030504020204" pitchFamily="34" charset="0"/>
            </a:endParaRPr>
          </a:p>
        </p:txBody>
      </p:sp>
      <p:sp>
        <p:nvSpPr>
          <p:cNvPr id="28" name="Rectangle 27">
            <a:extLst>
              <a:ext uri="{FF2B5EF4-FFF2-40B4-BE49-F238E27FC236}">
                <a16:creationId xmlns:a16="http://schemas.microsoft.com/office/drawing/2014/main" id="{80BE3DEE-9E3A-3EA0-1B9B-03A2A4240D79}"/>
              </a:ext>
            </a:extLst>
          </p:cNvPr>
          <p:cNvSpPr/>
          <p:nvPr/>
        </p:nvSpPr>
        <p:spPr>
          <a:xfrm>
            <a:off x="10402784" y="6329759"/>
            <a:ext cx="1682338" cy="4572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Shape 4">
            <a:extLst>
              <a:ext uri="{FF2B5EF4-FFF2-40B4-BE49-F238E27FC236}">
                <a16:creationId xmlns:a16="http://schemas.microsoft.com/office/drawing/2014/main" id="{65916E93-FB15-FF17-48CF-6E705B27E95E}"/>
              </a:ext>
            </a:extLst>
          </p:cNvPr>
          <p:cNvSpPr/>
          <p:nvPr/>
        </p:nvSpPr>
        <p:spPr>
          <a:xfrm>
            <a:off x="2758220" y="2725769"/>
            <a:ext cx="7707313" cy="9525"/>
          </a:xfrm>
          <a:prstGeom prst="roundRect">
            <a:avLst>
              <a:gd name="adj" fmla="val 2428872"/>
            </a:avLst>
          </a:prstGeom>
          <a:solidFill>
            <a:srgbClr val="2D4DF2"/>
          </a:solidFill>
          <a:ln>
            <a:solidFill>
              <a:srgbClr val="4472C4"/>
            </a:solidFill>
          </a:ln>
        </p:spPr>
        <p:txBody>
          <a:bodyPr/>
          <a:lstStyle/>
          <a:p>
            <a:endParaRPr lang="en-US" sz="1500"/>
          </a:p>
        </p:txBody>
      </p:sp>
      <p:sp>
        <p:nvSpPr>
          <p:cNvPr id="38" name="Shape 4">
            <a:extLst>
              <a:ext uri="{FF2B5EF4-FFF2-40B4-BE49-F238E27FC236}">
                <a16:creationId xmlns:a16="http://schemas.microsoft.com/office/drawing/2014/main" id="{A90270F4-E1FF-54F6-6339-FCF73DB58697}"/>
              </a:ext>
            </a:extLst>
          </p:cNvPr>
          <p:cNvSpPr/>
          <p:nvPr/>
        </p:nvSpPr>
        <p:spPr>
          <a:xfrm>
            <a:off x="2758219" y="3633905"/>
            <a:ext cx="7707313" cy="9525"/>
          </a:xfrm>
          <a:prstGeom prst="roundRect">
            <a:avLst>
              <a:gd name="adj" fmla="val 2428872"/>
            </a:avLst>
          </a:prstGeom>
          <a:solidFill>
            <a:srgbClr val="2D4DF2"/>
          </a:solidFill>
          <a:ln>
            <a:solidFill>
              <a:srgbClr val="4472C4"/>
            </a:solidFill>
          </a:ln>
        </p:spPr>
        <p:txBody>
          <a:bodyPr/>
          <a:lstStyle/>
          <a:p>
            <a:endParaRPr lang="en-US" sz="1500"/>
          </a:p>
        </p:txBody>
      </p:sp>
      <p:sp>
        <p:nvSpPr>
          <p:cNvPr id="39" name="Shape 4">
            <a:extLst>
              <a:ext uri="{FF2B5EF4-FFF2-40B4-BE49-F238E27FC236}">
                <a16:creationId xmlns:a16="http://schemas.microsoft.com/office/drawing/2014/main" id="{0881C6C0-E5AC-C385-FDBF-858985BB065B}"/>
              </a:ext>
            </a:extLst>
          </p:cNvPr>
          <p:cNvSpPr/>
          <p:nvPr/>
        </p:nvSpPr>
        <p:spPr>
          <a:xfrm>
            <a:off x="2758219" y="4531604"/>
            <a:ext cx="7707313" cy="9525"/>
          </a:xfrm>
          <a:prstGeom prst="roundRect">
            <a:avLst>
              <a:gd name="adj" fmla="val 2428872"/>
            </a:avLst>
          </a:prstGeom>
          <a:solidFill>
            <a:srgbClr val="2D4DF2"/>
          </a:solidFill>
          <a:ln>
            <a:solidFill>
              <a:srgbClr val="4472C4"/>
            </a:solidFill>
          </a:ln>
        </p:spPr>
        <p:txBody>
          <a:bodyPr/>
          <a:lstStyle/>
          <a:p>
            <a:endParaRPr lang="en-US" sz="1500"/>
          </a:p>
        </p:txBody>
      </p:sp>
      <p:pic>
        <p:nvPicPr>
          <p:cNvPr id="59" name="Picture 58" descr="A screenshot of a game&#10;&#10;Description automatically generated">
            <a:extLst>
              <a:ext uri="{FF2B5EF4-FFF2-40B4-BE49-F238E27FC236}">
                <a16:creationId xmlns:a16="http://schemas.microsoft.com/office/drawing/2014/main" id="{91B52D0D-BB64-1F21-7797-0DC6588E83D4}"/>
              </a:ext>
            </a:extLst>
          </p:cNvPr>
          <p:cNvPicPr>
            <a:picLocks noChangeAspect="1"/>
          </p:cNvPicPr>
          <p:nvPr/>
        </p:nvPicPr>
        <p:blipFill>
          <a:blip r:embed="rId3"/>
          <a:stretch>
            <a:fillRect/>
          </a:stretch>
        </p:blipFill>
        <p:spPr>
          <a:xfrm>
            <a:off x="-2076042" y="1054273"/>
            <a:ext cx="6657290" cy="439454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39750" y="451843"/>
            <a:ext cx="6387207" cy="453628"/>
          </a:xfrm>
          <a:prstGeom prst="rect">
            <a:avLst/>
          </a:prstGeom>
          <a:noFill/>
          <a:ln/>
        </p:spPr>
        <p:txBody>
          <a:bodyPr wrap="none" lIns="0" tIns="0" rIns="0" bIns="0" rtlCol="0" anchor="t"/>
          <a:lstStyle/>
          <a:p>
            <a:pPr>
              <a:lnSpc>
                <a:spcPts val="3833"/>
              </a:lnSpc>
            </a:pPr>
            <a:r>
              <a:rPr lang="en-US" sz="2750">
                <a:solidFill>
                  <a:srgbClr val="403CCF"/>
                </a:solidFill>
                <a:latin typeface="Libre Baskerville" pitchFamily="34" charset="0"/>
              </a:rPr>
              <a:t>Challenges Facing Nestlé's Operations</a:t>
            </a:r>
          </a:p>
        </p:txBody>
      </p:sp>
      <p:sp>
        <p:nvSpPr>
          <p:cNvPr id="5" name="Text 2"/>
          <p:cNvSpPr/>
          <p:nvPr/>
        </p:nvSpPr>
        <p:spPr>
          <a:xfrm>
            <a:off x="2320678" y="1294961"/>
            <a:ext cx="3011587" cy="226814"/>
          </a:xfrm>
          <a:prstGeom prst="rect">
            <a:avLst/>
          </a:prstGeom>
          <a:noFill/>
          <a:ln/>
        </p:spPr>
        <p:txBody>
          <a:bodyPr wrap="none" lIns="0" tIns="0" rIns="0" bIns="0" rtlCol="0" anchor="t"/>
          <a:lstStyle/>
          <a:p>
            <a:pPr>
              <a:lnSpc>
                <a:spcPts val="1750"/>
              </a:lnSpc>
            </a:pPr>
            <a:r>
              <a:rPr lang="en-US" sz="1400" b="1">
                <a:solidFill>
                  <a:srgbClr val="00002E"/>
                </a:solidFill>
                <a:latin typeface="Open Sans"/>
                <a:ea typeface="Open Sans"/>
                <a:cs typeface="Open Sans"/>
              </a:rPr>
              <a:t>Ineffective decision making models</a:t>
            </a:r>
            <a:endParaRPr lang="en-US" sz="1417" b="1">
              <a:latin typeface="Open Sans" panose="020B0606030504020204" pitchFamily="34" charset="0"/>
              <a:ea typeface="Open Sans" panose="020B0606030504020204" pitchFamily="34" charset="0"/>
              <a:cs typeface="Open Sans" panose="020B0606030504020204" pitchFamily="34" charset="0"/>
            </a:endParaRPr>
          </a:p>
        </p:txBody>
      </p:sp>
      <p:sp>
        <p:nvSpPr>
          <p:cNvPr id="6" name="Text 3"/>
          <p:cNvSpPr/>
          <p:nvPr/>
        </p:nvSpPr>
        <p:spPr>
          <a:xfrm>
            <a:off x="2320679" y="1614246"/>
            <a:ext cx="5266829" cy="246658"/>
          </a:xfrm>
          <a:prstGeom prst="rect">
            <a:avLst/>
          </a:prstGeom>
          <a:noFill/>
          <a:ln/>
        </p:spPr>
        <p:txBody>
          <a:bodyPr wrap="none" lIns="0" tIns="0" rIns="0" bIns="0" rtlCol="0" anchor="t"/>
          <a:lstStyle/>
          <a:p>
            <a:pPr>
              <a:lnSpc>
                <a:spcPts val="1917"/>
              </a:lnSpc>
            </a:pPr>
            <a:r>
              <a:rPr lang="en-US" sz="1200">
                <a:solidFill>
                  <a:srgbClr val="00002E"/>
                </a:solidFill>
                <a:latin typeface="Open Sans"/>
                <a:ea typeface="Open Sans"/>
                <a:cs typeface="Open Sans"/>
              </a:rPr>
              <a:t>Poor decision-making  in operations effectiveness led to closure of UK plant, job losses, Brand reputation damage</a:t>
            </a:r>
            <a:endParaRPr lang="en-US" sz="1200">
              <a:solidFill>
                <a:srgbClr val="00002E"/>
              </a:solidFill>
              <a:latin typeface="Open Sans"/>
              <a:ea typeface="Open Sans" panose="020B0606030504020204" pitchFamily="34" charset="0"/>
              <a:cs typeface="Open Sans" panose="020B0606030504020204" pitchFamily="34" charset="0"/>
            </a:endParaRPr>
          </a:p>
        </p:txBody>
      </p:sp>
      <p:sp>
        <p:nvSpPr>
          <p:cNvPr id="10" name="Text 6"/>
          <p:cNvSpPr/>
          <p:nvPr/>
        </p:nvSpPr>
        <p:spPr>
          <a:xfrm>
            <a:off x="2318573" y="2185686"/>
            <a:ext cx="1947664" cy="226814"/>
          </a:xfrm>
          <a:prstGeom prst="rect">
            <a:avLst/>
          </a:prstGeom>
          <a:noFill/>
          <a:ln/>
        </p:spPr>
        <p:txBody>
          <a:bodyPr wrap="none" lIns="0" tIns="0" rIns="0" bIns="0" rtlCol="0" anchor="t"/>
          <a:lstStyle/>
          <a:p>
            <a:pPr>
              <a:lnSpc>
                <a:spcPts val="1750"/>
              </a:lnSpc>
            </a:pPr>
            <a:r>
              <a:rPr lang="en-US" sz="1400" b="1">
                <a:solidFill>
                  <a:srgbClr val="00002E"/>
                </a:solidFill>
                <a:latin typeface="Open Sans"/>
                <a:ea typeface="Open Sans"/>
                <a:cs typeface="Open Sans"/>
              </a:rPr>
              <a:t>Quality Complaints</a:t>
            </a:r>
            <a:endParaRPr lang="en-US" sz="1417" b="1">
              <a:latin typeface="Open Sans"/>
              <a:ea typeface="Open Sans"/>
              <a:cs typeface="Open Sans"/>
            </a:endParaRPr>
          </a:p>
        </p:txBody>
      </p:sp>
      <p:sp>
        <p:nvSpPr>
          <p:cNvPr id="11" name="Text 7"/>
          <p:cNvSpPr/>
          <p:nvPr/>
        </p:nvSpPr>
        <p:spPr>
          <a:xfrm>
            <a:off x="2318573" y="2571233"/>
            <a:ext cx="4902398" cy="246658"/>
          </a:xfrm>
          <a:prstGeom prst="rect">
            <a:avLst/>
          </a:prstGeom>
          <a:noFill/>
          <a:ln/>
        </p:spPr>
        <p:txBody>
          <a:bodyPr wrap="none" lIns="0" tIns="0" rIns="0" bIns="0" rtlCol="0" anchor="t"/>
          <a:lstStyle/>
          <a:p>
            <a:pPr>
              <a:lnSpc>
                <a:spcPts val="1917"/>
              </a:lnSpc>
            </a:pPr>
            <a:r>
              <a:rPr lang="en-US" sz="1200">
                <a:solidFill>
                  <a:srgbClr val="00002E"/>
                </a:solidFill>
                <a:latin typeface="Open Sans"/>
                <a:ea typeface="Open Sans"/>
                <a:cs typeface="Open Sans"/>
              </a:rPr>
              <a:t>Baby foods, Maggi  in the past faced issue. Same product different variations in different regions </a:t>
            </a:r>
            <a:endParaRPr lang="en-US" sz="1200">
              <a:solidFill>
                <a:srgbClr val="00002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5" name="Text 10"/>
          <p:cNvSpPr/>
          <p:nvPr/>
        </p:nvSpPr>
        <p:spPr>
          <a:xfrm>
            <a:off x="2316468" y="3120586"/>
            <a:ext cx="1929706" cy="226814"/>
          </a:xfrm>
          <a:prstGeom prst="rect">
            <a:avLst/>
          </a:prstGeom>
          <a:noFill/>
          <a:ln/>
        </p:spPr>
        <p:txBody>
          <a:bodyPr wrap="none" lIns="0" tIns="0" rIns="0" bIns="0" rtlCol="0" anchor="t"/>
          <a:lstStyle/>
          <a:p>
            <a:pPr>
              <a:lnSpc>
                <a:spcPts val="1750"/>
              </a:lnSpc>
            </a:pPr>
            <a:r>
              <a:rPr lang="en-US" sz="1417" b="1">
                <a:solidFill>
                  <a:srgbClr val="00002E"/>
                </a:solidFill>
                <a:latin typeface="Open Sans" panose="020B0606030504020204" pitchFamily="34" charset="0"/>
                <a:ea typeface="Open Sans" panose="020B0606030504020204" pitchFamily="34" charset="0"/>
                <a:cs typeface="Open Sans" panose="020B0606030504020204" pitchFamily="34" charset="0"/>
              </a:rPr>
              <a:t>Regulatory Compliance</a:t>
            </a:r>
            <a:endParaRPr lang="en-US" sz="1417" b="1">
              <a:latin typeface="Open Sans" panose="020B0606030504020204" pitchFamily="34" charset="0"/>
              <a:ea typeface="Open Sans" panose="020B0606030504020204" pitchFamily="34" charset="0"/>
              <a:cs typeface="Open Sans" panose="020B0606030504020204" pitchFamily="34" charset="0"/>
            </a:endParaRPr>
          </a:p>
        </p:txBody>
      </p:sp>
      <p:sp>
        <p:nvSpPr>
          <p:cNvPr id="16" name="Text 11"/>
          <p:cNvSpPr/>
          <p:nvPr/>
        </p:nvSpPr>
        <p:spPr>
          <a:xfrm>
            <a:off x="2316468" y="3461958"/>
            <a:ext cx="5020965" cy="246658"/>
          </a:xfrm>
          <a:prstGeom prst="rect">
            <a:avLst/>
          </a:prstGeom>
          <a:noFill/>
          <a:ln/>
        </p:spPr>
        <p:txBody>
          <a:bodyPr wrap="none" lIns="0" tIns="0" rIns="0" bIns="0" rtlCol="0" anchor="t"/>
          <a:lstStyle/>
          <a:p>
            <a:pPr>
              <a:lnSpc>
                <a:spcPts val="1917"/>
              </a:lnSpc>
            </a:pPr>
            <a:r>
              <a:rPr lang="en-US" sz="1208">
                <a:solidFill>
                  <a:srgbClr val="00002E"/>
                </a:solidFill>
                <a:latin typeface="Open Sans" panose="020B0606030504020204" pitchFamily="34" charset="0"/>
                <a:ea typeface="Open Sans" panose="020B0606030504020204" pitchFamily="34" charset="0"/>
                <a:cs typeface="Open Sans" panose="020B0606030504020204" pitchFamily="34" charset="0"/>
              </a:rPr>
              <a:t>Navigating diverse food safety regulations and packaging standards globally</a:t>
            </a:r>
            <a:endParaRPr lang="en-US" sz="1208">
              <a:latin typeface="Open Sans" panose="020B0606030504020204" pitchFamily="34" charset="0"/>
              <a:ea typeface="Open Sans" panose="020B0606030504020204" pitchFamily="34" charset="0"/>
              <a:cs typeface="Open Sans" panose="020B0606030504020204" pitchFamily="34" charset="0"/>
            </a:endParaRPr>
          </a:p>
        </p:txBody>
      </p:sp>
      <p:sp>
        <p:nvSpPr>
          <p:cNvPr id="20" name="Text 14"/>
          <p:cNvSpPr/>
          <p:nvPr/>
        </p:nvSpPr>
        <p:spPr>
          <a:xfrm>
            <a:off x="2292276" y="4033398"/>
            <a:ext cx="2098675" cy="226814"/>
          </a:xfrm>
          <a:prstGeom prst="rect">
            <a:avLst/>
          </a:prstGeom>
          <a:noFill/>
          <a:ln/>
        </p:spPr>
        <p:txBody>
          <a:bodyPr wrap="none" lIns="0" tIns="0" rIns="0" bIns="0" rtlCol="0" anchor="t"/>
          <a:lstStyle/>
          <a:p>
            <a:pPr>
              <a:lnSpc>
                <a:spcPts val="1750"/>
              </a:lnSpc>
            </a:pPr>
            <a:r>
              <a:rPr lang="en-US" sz="1400" b="1">
                <a:solidFill>
                  <a:srgbClr val="00002E"/>
                </a:solidFill>
                <a:latin typeface="Open Sans"/>
                <a:ea typeface="Open Sans"/>
                <a:cs typeface="Open Sans"/>
              </a:rPr>
              <a:t>Technological integration</a:t>
            </a:r>
            <a:endParaRPr lang="en-US" sz="1400" b="1">
              <a:solidFill>
                <a:srgbClr val="00002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1" name="Text 15"/>
          <p:cNvSpPr/>
          <p:nvPr/>
        </p:nvSpPr>
        <p:spPr>
          <a:xfrm>
            <a:off x="2292276" y="4363727"/>
            <a:ext cx="4072831" cy="246658"/>
          </a:xfrm>
          <a:prstGeom prst="rect">
            <a:avLst/>
          </a:prstGeom>
          <a:noFill/>
          <a:ln/>
        </p:spPr>
        <p:txBody>
          <a:bodyPr wrap="none" lIns="0" tIns="0" rIns="0" bIns="0" rtlCol="0" anchor="t"/>
          <a:lstStyle/>
          <a:p>
            <a:pPr>
              <a:lnSpc>
                <a:spcPts val="1917"/>
              </a:lnSpc>
            </a:pPr>
            <a:r>
              <a:rPr lang="en-US" sz="1200">
                <a:solidFill>
                  <a:srgbClr val="00002E"/>
                </a:solidFill>
                <a:latin typeface="Open Sans"/>
                <a:ea typeface="Open Sans"/>
                <a:cs typeface="Open Sans"/>
              </a:rPr>
              <a:t>Resistance from employees due to unemployment fears</a:t>
            </a:r>
            <a:endParaRPr lang="en-US" sz="1208">
              <a:latin typeface="Open Sans" panose="020B0606030504020204" pitchFamily="34" charset="0"/>
              <a:ea typeface="Open Sans" panose="020B0606030504020204" pitchFamily="34" charset="0"/>
              <a:cs typeface="Open Sans" panose="020B0606030504020204" pitchFamily="34" charset="0"/>
            </a:endParaRPr>
          </a:p>
        </p:txBody>
      </p:sp>
      <p:sp>
        <p:nvSpPr>
          <p:cNvPr id="25" name="Text 18"/>
          <p:cNvSpPr/>
          <p:nvPr/>
        </p:nvSpPr>
        <p:spPr>
          <a:xfrm>
            <a:off x="2290171" y="4946211"/>
            <a:ext cx="1814513" cy="226814"/>
          </a:xfrm>
          <a:prstGeom prst="rect">
            <a:avLst/>
          </a:prstGeom>
          <a:noFill/>
          <a:ln/>
        </p:spPr>
        <p:txBody>
          <a:bodyPr wrap="none" lIns="0" tIns="0" rIns="0" bIns="0" rtlCol="0" anchor="t"/>
          <a:lstStyle/>
          <a:p>
            <a:pPr>
              <a:lnSpc>
                <a:spcPts val="1750"/>
              </a:lnSpc>
            </a:pPr>
            <a:r>
              <a:rPr lang="en-US" sz="1400" b="1">
                <a:solidFill>
                  <a:srgbClr val="00002E"/>
                </a:solidFill>
                <a:latin typeface="Open Sans"/>
                <a:ea typeface="Open Sans"/>
                <a:cs typeface="Open Sans"/>
              </a:rPr>
              <a:t>Innovation and Production </a:t>
            </a:r>
            <a:endParaRPr lang="en-US" sz="1417" b="1">
              <a:latin typeface="Open Sans" panose="020B0606030504020204" pitchFamily="34" charset="0"/>
              <a:ea typeface="Open Sans" panose="020B0606030504020204" pitchFamily="34" charset="0"/>
              <a:cs typeface="Open Sans" panose="020B0606030504020204" pitchFamily="34" charset="0"/>
            </a:endParaRPr>
          </a:p>
        </p:txBody>
      </p:sp>
      <p:sp>
        <p:nvSpPr>
          <p:cNvPr id="26" name="Text 19"/>
          <p:cNvSpPr/>
          <p:nvPr/>
        </p:nvSpPr>
        <p:spPr>
          <a:xfrm>
            <a:off x="2323301" y="5364887"/>
            <a:ext cx="4535983" cy="246658"/>
          </a:xfrm>
          <a:prstGeom prst="rect">
            <a:avLst/>
          </a:prstGeom>
          <a:noFill/>
          <a:ln/>
        </p:spPr>
        <p:txBody>
          <a:bodyPr wrap="none" lIns="0" tIns="0" rIns="0" bIns="0" rtlCol="0" anchor="t"/>
          <a:lstStyle/>
          <a:p>
            <a:pPr>
              <a:lnSpc>
                <a:spcPts val="1917"/>
              </a:lnSpc>
            </a:pPr>
            <a:r>
              <a:rPr lang="en-US" sz="1208">
                <a:solidFill>
                  <a:srgbClr val="00002E"/>
                </a:solidFill>
                <a:latin typeface="Open Sans" panose="020B0606030504020204" pitchFamily="34" charset="0"/>
                <a:ea typeface="Open Sans" panose="020B0606030504020204" pitchFamily="34" charset="0"/>
                <a:cs typeface="Open Sans" panose="020B0606030504020204" pitchFamily="34" charset="0"/>
              </a:rPr>
              <a:t>Rising raw material costs and investments in sustainability initiatives</a:t>
            </a:r>
            <a:endParaRPr lang="en-US" sz="1208">
              <a:latin typeface="Open Sans" panose="020B0606030504020204" pitchFamily="34" charset="0"/>
              <a:ea typeface="Open Sans" panose="020B0606030504020204" pitchFamily="34" charset="0"/>
              <a:cs typeface="Open Sans" panose="020B0606030504020204" pitchFamily="34" charset="0"/>
            </a:endParaRPr>
          </a:p>
        </p:txBody>
      </p:sp>
      <p:sp>
        <p:nvSpPr>
          <p:cNvPr id="28" name="Rectangle 27">
            <a:extLst>
              <a:ext uri="{FF2B5EF4-FFF2-40B4-BE49-F238E27FC236}">
                <a16:creationId xmlns:a16="http://schemas.microsoft.com/office/drawing/2014/main" id="{80BE3DEE-9E3A-3EA0-1B9B-03A2A4240D79}"/>
              </a:ext>
            </a:extLst>
          </p:cNvPr>
          <p:cNvSpPr/>
          <p:nvPr/>
        </p:nvSpPr>
        <p:spPr>
          <a:xfrm>
            <a:off x="10340154" y="6413266"/>
            <a:ext cx="1682338" cy="457200"/>
          </a:xfrm>
          <a:prstGeom prst="rect">
            <a:avLst/>
          </a:prstGeom>
          <a:solidFill>
            <a:srgbClr val="FBFAFF"/>
          </a:solidFill>
          <a:ln>
            <a:solidFill>
              <a:srgbClr val="F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Shape 4">
            <a:extLst>
              <a:ext uri="{FF2B5EF4-FFF2-40B4-BE49-F238E27FC236}">
                <a16:creationId xmlns:a16="http://schemas.microsoft.com/office/drawing/2014/main" id="{FE9E1DD6-CA57-3EF6-CBA1-E8A4FB3C22A4}"/>
              </a:ext>
            </a:extLst>
          </p:cNvPr>
          <p:cNvSpPr/>
          <p:nvPr/>
        </p:nvSpPr>
        <p:spPr>
          <a:xfrm>
            <a:off x="2319811" y="2015962"/>
            <a:ext cx="7707313" cy="9525"/>
          </a:xfrm>
          <a:prstGeom prst="roundRect">
            <a:avLst>
              <a:gd name="adj" fmla="val 2428872"/>
            </a:avLst>
          </a:prstGeom>
          <a:solidFill>
            <a:srgbClr val="2D4DF2"/>
          </a:solidFill>
          <a:ln>
            <a:solidFill>
              <a:srgbClr val="4472C4"/>
            </a:solidFill>
          </a:ln>
        </p:spPr>
        <p:txBody>
          <a:bodyPr/>
          <a:lstStyle/>
          <a:p>
            <a:endParaRPr lang="en-US" sz="1500"/>
          </a:p>
        </p:txBody>
      </p:sp>
      <p:sp>
        <p:nvSpPr>
          <p:cNvPr id="32" name="Shape 4">
            <a:extLst>
              <a:ext uri="{FF2B5EF4-FFF2-40B4-BE49-F238E27FC236}">
                <a16:creationId xmlns:a16="http://schemas.microsoft.com/office/drawing/2014/main" id="{30063F7E-5C31-936A-5BEE-0D261D52BA1B}"/>
              </a:ext>
            </a:extLst>
          </p:cNvPr>
          <p:cNvSpPr/>
          <p:nvPr/>
        </p:nvSpPr>
        <p:spPr>
          <a:xfrm>
            <a:off x="2319811" y="2965851"/>
            <a:ext cx="7707313" cy="9525"/>
          </a:xfrm>
          <a:prstGeom prst="roundRect">
            <a:avLst>
              <a:gd name="adj" fmla="val 2428872"/>
            </a:avLst>
          </a:prstGeom>
          <a:solidFill>
            <a:srgbClr val="2D4DF2"/>
          </a:solidFill>
          <a:ln>
            <a:solidFill>
              <a:srgbClr val="4472C4"/>
            </a:solidFill>
          </a:ln>
        </p:spPr>
        <p:txBody>
          <a:bodyPr/>
          <a:lstStyle/>
          <a:p>
            <a:endParaRPr lang="en-US" sz="1500"/>
          </a:p>
        </p:txBody>
      </p:sp>
      <p:sp>
        <p:nvSpPr>
          <p:cNvPr id="33" name="Shape 4">
            <a:extLst>
              <a:ext uri="{FF2B5EF4-FFF2-40B4-BE49-F238E27FC236}">
                <a16:creationId xmlns:a16="http://schemas.microsoft.com/office/drawing/2014/main" id="{441D8E6A-AE3E-6BB4-A3F6-FF6F6C67AE65}"/>
              </a:ext>
            </a:extLst>
          </p:cNvPr>
          <p:cNvSpPr/>
          <p:nvPr/>
        </p:nvSpPr>
        <p:spPr>
          <a:xfrm>
            <a:off x="2319811" y="3842673"/>
            <a:ext cx="7707313" cy="9525"/>
          </a:xfrm>
          <a:prstGeom prst="roundRect">
            <a:avLst>
              <a:gd name="adj" fmla="val 2428872"/>
            </a:avLst>
          </a:prstGeom>
          <a:solidFill>
            <a:srgbClr val="2D4DF2"/>
          </a:solidFill>
          <a:ln>
            <a:solidFill>
              <a:srgbClr val="4472C4"/>
            </a:solidFill>
          </a:ln>
        </p:spPr>
        <p:txBody>
          <a:bodyPr/>
          <a:lstStyle/>
          <a:p>
            <a:endParaRPr lang="en-US" sz="1500"/>
          </a:p>
        </p:txBody>
      </p:sp>
      <p:sp>
        <p:nvSpPr>
          <p:cNvPr id="34" name="Shape 4">
            <a:extLst>
              <a:ext uri="{FF2B5EF4-FFF2-40B4-BE49-F238E27FC236}">
                <a16:creationId xmlns:a16="http://schemas.microsoft.com/office/drawing/2014/main" id="{6AA0AC54-179D-2625-1E44-C5917EF7F1E7}"/>
              </a:ext>
            </a:extLst>
          </p:cNvPr>
          <p:cNvSpPr/>
          <p:nvPr/>
        </p:nvSpPr>
        <p:spPr>
          <a:xfrm>
            <a:off x="2319810" y="4782125"/>
            <a:ext cx="7707313" cy="9525"/>
          </a:xfrm>
          <a:prstGeom prst="roundRect">
            <a:avLst>
              <a:gd name="adj" fmla="val 2428872"/>
            </a:avLst>
          </a:prstGeom>
          <a:solidFill>
            <a:srgbClr val="2D4DF2"/>
          </a:solidFill>
          <a:ln>
            <a:solidFill>
              <a:srgbClr val="4472C4"/>
            </a:solidFill>
          </a:ln>
        </p:spPr>
        <p:txBody>
          <a:bodyPr/>
          <a:lstStyle/>
          <a:p>
            <a:endParaRPr lang="en-US" sz="1500"/>
          </a:p>
        </p:txBody>
      </p:sp>
      <p:pic>
        <p:nvPicPr>
          <p:cNvPr id="35" name="Picture 34" descr="A screenshot of a game&#10;&#10;Description automatically generated">
            <a:extLst>
              <a:ext uri="{FF2B5EF4-FFF2-40B4-BE49-F238E27FC236}">
                <a16:creationId xmlns:a16="http://schemas.microsoft.com/office/drawing/2014/main" id="{8F542DCD-9531-6465-49B8-13454CDF499E}"/>
              </a:ext>
            </a:extLst>
          </p:cNvPr>
          <p:cNvPicPr>
            <a:picLocks noChangeAspect="1"/>
          </p:cNvPicPr>
          <p:nvPr/>
        </p:nvPicPr>
        <p:blipFill>
          <a:blip r:embed="rId3"/>
          <a:stretch>
            <a:fillRect/>
          </a:stretch>
        </p:blipFill>
        <p:spPr>
          <a:xfrm>
            <a:off x="-2392510" y="1116626"/>
            <a:ext cx="7164966" cy="4645070"/>
          </a:xfrm>
          <a:prstGeom prst="rect">
            <a:avLst/>
          </a:prstGeom>
        </p:spPr>
      </p:pic>
    </p:spTree>
    <p:extLst>
      <p:ext uri="{BB962C8B-B14F-4D97-AF65-F5344CB8AC3E}">
        <p14:creationId xmlns:p14="http://schemas.microsoft.com/office/powerpoint/2010/main" val="18413962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3030</Words>
  <Application>Microsoft Office PowerPoint</Application>
  <PresentationFormat>Widescreen</PresentationFormat>
  <Paragraphs>262</Paragraphs>
  <Slides>24</Slides>
  <Notes>17</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24</vt:i4>
      </vt:variant>
    </vt:vector>
  </HeadingPairs>
  <TitlesOfParts>
    <vt:vector size="37" baseType="lpstr">
      <vt:lpstr>Aptos</vt:lpstr>
      <vt:lpstr>Aptos Display</vt:lpstr>
      <vt:lpstr>Arial</vt:lpstr>
      <vt:lpstr>Arimo</vt:lpstr>
      <vt:lpstr>Calibri</vt:lpstr>
      <vt:lpstr>Libre Baskerville</vt:lpstr>
      <vt:lpstr>Open Sans</vt:lpstr>
      <vt:lpstr>Open Sans Medium</vt:lpstr>
      <vt:lpstr>Outfit Extra Bold</vt:lpstr>
      <vt:lpstr>PT Sans</vt:lpstr>
      <vt:lpstr>Roboto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sebastian hernandez flores</dc:creator>
  <cp:lastModifiedBy>Arunima BOLLAMPALLY</cp:lastModifiedBy>
  <cp:revision>3</cp:revision>
  <dcterms:created xsi:type="dcterms:W3CDTF">2024-12-05T16:31:55Z</dcterms:created>
  <dcterms:modified xsi:type="dcterms:W3CDTF">2025-05-18T22:30:19Z</dcterms:modified>
</cp:coreProperties>
</file>

<file path=docProps/thumbnail.jpeg>
</file>